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  <p:sldMasterId id="2147483732" r:id="rId5"/>
    <p:sldMasterId id="2147483727" r:id="rId6"/>
    <p:sldMasterId id="2147483725" r:id="rId7"/>
  </p:sldMasterIdLst>
  <p:notesMasterIdLst>
    <p:notesMasterId r:id="rId22"/>
  </p:notesMasterIdLst>
  <p:handoutMasterIdLst>
    <p:handoutMasterId r:id="rId23"/>
  </p:handoutMasterIdLst>
  <p:sldIdLst>
    <p:sldId id="1356" r:id="rId8"/>
    <p:sldId id="266" r:id="rId9"/>
    <p:sldId id="1357" r:id="rId10"/>
    <p:sldId id="1359" r:id="rId11"/>
    <p:sldId id="1360" r:id="rId12"/>
    <p:sldId id="1361" r:id="rId13"/>
    <p:sldId id="1362" r:id="rId14"/>
    <p:sldId id="1363" r:id="rId15"/>
    <p:sldId id="314" r:id="rId16"/>
    <p:sldId id="316" r:id="rId17"/>
    <p:sldId id="1364" r:id="rId18"/>
    <p:sldId id="1365" r:id="rId19"/>
    <p:sldId id="305" r:id="rId20"/>
    <p:sldId id="315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16D"/>
    <a:srgbClr val="AEFFE2"/>
    <a:srgbClr val="A6EDD3"/>
    <a:srgbClr val="FBFAFA"/>
    <a:srgbClr val="ACA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7"/>
    <p:restoredTop sz="95788"/>
  </p:normalViewPr>
  <p:slideViewPr>
    <p:cSldViewPr snapToGrid="0" snapToObjects="1">
      <p:cViewPr varScale="1">
        <p:scale>
          <a:sx n="91" d="100"/>
          <a:sy n="91" d="100"/>
        </p:scale>
        <p:origin x="66" y="66"/>
      </p:cViewPr>
      <p:guideLst>
        <p:guide orient="horz" pos="1684"/>
        <p:guide pos="3840"/>
      </p:guideLst>
    </p:cSldViewPr>
  </p:slideViewPr>
  <p:outlineViewPr>
    <p:cViewPr>
      <p:scale>
        <a:sx n="33" d="100"/>
        <a:sy n="33" d="100"/>
      </p:scale>
      <p:origin x="0" y="-9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9" d="100"/>
          <a:sy n="169" d="100"/>
        </p:scale>
        <p:origin x="48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Stockfish" userId="e008811d-fc30-4fee-b138-ed74dd3a9ebc" providerId="ADAL" clId="{31FBBE1C-9D4C-432C-96D8-D502957E569D}"/>
    <pc:docChg chg="modSld">
      <pc:chgData name="Amanda Stockfish" userId="e008811d-fc30-4fee-b138-ed74dd3a9ebc" providerId="ADAL" clId="{31FBBE1C-9D4C-432C-96D8-D502957E569D}" dt="2022-08-04T11:21:26.893" v="10" actId="20577"/>
      <pc:docMkLst>
        <pc:docMk/>
      </pc:docMkLst>
      <pc:sldChg chg="modSp mod">
        <pc:chgData name="Amanda Stockfish" userId="e008811d-fc30-4fee-b138-ed74dd3a9ebc" providerId="ADAL" clId="{31FBBE1C-9D4C-432C-96D8-D502957E569D}" dt="2022-08-04T11:21:26.893" v="10" actId="20577"/>
        <pc:sldMkLst>
          <pc:docMk/>
          <pc:sldMk cId="3436767294" sldId="314"/>
        </pc:sldMkLst>
        <pc:spChg chg="mod">
          <ac:chgData name="Amanda Stockfish" userId="e008811d-fc30-4fee-b138-ed74dd3a9ebc" providerId="ADAL" clId="{31FBBE1C-9D4C-432C-96D8-D502957E569D}" dt="2022-08-04T11:21:26.893" v="10" actId="20577"/>
          <ac:spMkLst>
            <pc:docMk/>
            <pc:sldMk cId="3436767294" sldId="314"/>
            <ac:spMk id="9" creationId="{C759EA85-9A08-5D4F-B0A3-8E4849A3281D}"/>
          </ac:spMkLst>
        </pc:spChg>
        <pc:spChg chg="mod">
          <ac:chgData name="Amanda Stockfish" userId="e008811d-fc30-4fee-b138-ed74dd3a9ebc" providerId="ADAL" clId="{31FBBE1C-9D4C-432C-96D8-D502957E569D}" dt="2022-08-04T11:21:22.574" v="4" actId="20577"/>
          <ac:spMkLst>
            <pc:docMk/>
            <pc:sldMk cId="3436767294" sldId="314"/>
            <ac:spMk id="28" creationId="{C34761CA-8923-874E-8E41-2D0A3E907997}"/>
          </ac:spMkLst>
        </pc:spChg>
      </pc:sldChg>
    </pc:docChg>
  </pc:docChgLst>
  <pc:docChgLst>
    <pc:chgData name="Amanda Stockfish" userId="e008811d-fc30-4fee-b138-ed74dd3a9ebc" providerId="ADAL" clId="{FDCC4B23-8463-4E09-BD17-E14C70C68B7F}"/>
    <pc:docChg chg="modSld">
      <pc:chgData name="Amanda Stockfish" userId="e008811d-fc30-4fee-b138-ed74dd3a9ebc" providerId="ADAL" clId="{FDCC4B23-8463-4E09-BD17-E14C70C68B7F}" dt="2022-07-12T07:31:09.957" v="13"/>
      <pc:docMkLst>
        <pc:docMk/>
      </pc:docMkLst>
      <pc:sldChg chg="modSp mod">
        <pc:chgData name="Amanda Stockfish" userId="e008811d-fc30-4fee-b138-ed74dd3a9ebc" providerId="ADAL" clId="{FDCC4B23-8463-4E09-BD17-E14C70C68B7F}" dt="2022-07-12T07:31:09.957" v="13"/>
        <pc:sldMkLst>
          <pc:docMk/>
          <pc:sldMk cId="1514802483" sldId="316"/>
        </pc:sldMkLst>
        <pc:spChg chg="mod">
          <ac:chgData name="Amanda Stockfish" userId="e008811d-fc30-4fee-b138-ed74dd3a9ebc" providerId="ADAL" clId="{FDCC4B23-8463-4E09-BD17-E14C70C68B7F}" dt="2022-07-12T07:31:03.233" v="11" actId="108"/>
          <ac:spMkLst>
            <pc:docMk/>
            <pc:sldMk cId="1514802483" sldId="316"/>
            <ac:spMk id="49" creationId="{B4746260-A30D-ED4F-9B89-1FADD95FA27C}"/>
          </ac:spMkLst>
        </pc:spChg>
        <pc:spChg chg="mod">
          <ac:chgData name="Amanda Stockfish" userId="e008811d-fc30-4fee-b138-ed74dd3a9ebc" providerId="ADAL" clId="{FDCC4B23-8463-4E09-BD17-E14C70C68B7F}" dt="2022-07-12T07:31:06.186" v="12"/>
          <ac:spMkLst>
            <pc:docMk/>
            <pc:sldMk cId="1514802483" sldId="316"/>
            <ac:spMk id="50" creationId="{64E96FA0-A1DB-7B4B-B598-13085A5922D1}"/>
          </ac:spMkLst>
        </pc:spChg>
        <pc:spChg chg="mod">
          <ac:chgData name="Amanda Stockfish" userId="e008811d-fc30-4fee-b138-ed74dd3a9ebc" providerId="ADAL" clId="{FDCC4B23-8463-4E09-BD17-E14C70C68B7F}" dt="2022-07-12T07:31:09.957" v="13"/>
          <ac:spMkLst>
            <pc:docMk/>
            <pc:sldMk cId="1514802483" sldId="316"/>
            <ac:spMk id="51" creationId="{7C6CC655-CD7A-814A-96A9-F6680D53BBBC}"/>
          </ac:spMkLst>
        </pc:spChg>
      </pc:sldChg>
      <pc:sldChg chg="modSp mod">
        <pc:chgData name="Amanda Stockfish" userId="e008811d-fc30-4fee-b138-ed74dd3a9ebc" providerId="ADAL" clId="{FDCC4B23-8463-4E09-BD17-E14C70C68B7F}" dt="2022-07-12T07:13:30.555" v="4" actId="20577"/>
        <pc:sldMkLst>
          <pc:docMk/>
          <pc:sldMk cId="3708049202" sldId="1360"/>
        </pc:sldMkLst>
        <pc:spChg chg="mod">
          <ac:chgData name="Amanda Stockfish" userId="e008811d-fc30-4fee-b138-ed74dd3a9ebc" providerId="ADAL" clId="{FDCC4B23-8463-4E09-BD17-E14C70C68B7F}" dt="2022-07-12T07:13:30.555" v="4" actId="20577"/>
          <ac:spMkLst>
            <pc:docMk/>
            <pc:sldMk cId="3708049202" sldId="1360"/>
            <ac:spMk id="41" creationId="{82B5E8E5-B534-E24F-9D8A-61BC224D4A87}"/>
          </ac:spMkLst>
        </pc:spChg>
      </pc:sldChg>
      <pc:sldChg chg="modSp mod">
        <pc:chgData name="Amanda Stockfish" userId="e008811d-fc30-4fee-b138-ed74dd3a9ebc" providerId="ADAL" clId="{FDCC4B23-8463-4E09-BD17-E14C70C68B7F}" dt="2022-07-12T07:25:10.371" v="6" actId="108"/>
        <pc:sldMkLst>
          <pc:docMk/>
          <pc:sldMk cId="3143126065" sldId="1363"/>
        </pc:sldMkLst>
        <pc:spChg chg="mod">
          <ac:chgData name="Amanda Stockfish" userId="e008811d-fc30-4fee-b138-ed74dd3a9ebc" providerId="ADAL" clId="{FDCC4B23-8463-4E09-BD17-E14C70C68B7F}" dt="2022-07-12T07:25:10.371" v="6" actId="108"/>
          <ac:spMkLst>
            <pc:docMk/>
            <pc:sldMk cId="3143126065" sldId="1363"/>
            <ac:spMk id="41" creationId="{82B5E8E5-B534-E24F-9D8A-61BC224D4A87}"/>
          </ac:spMkLst>
        </pc:spChg>
      </pc:sldChg>
    </pc:docChg>
  </pc:docChgLst>
  <pc:docChgLst>
    <pc:chgData name="Amanda Stockfish" userId="e008811d-fc30-4fee-b138-ed74dd3a9ebc" providerId="ADAL" clId="{C925DA72-38F5-4971-A8EF-25614453A51D}"/>
    <pc:docChg chg="modSld">
      <pc:chgData name="Amanda Stockfish" userId="e008811d-fc30-4fee-b138-ed74dd3a9ebc" providerId="ADAL" clId="{C925DA72-38F5-4971-A8EF-25614453A51D}" dt="2022-09-05T06:32:36.362" v="0" actId="108"/>
      <pc:docMkLst>
        <pc:docMk/>
      </pc:docMkLst>
      <pc:sldChg chg="modSp mod">
        <pc:chgData name="Amanda Stockfish" userId="e008811d-fc30-4fee-b138-ed74dd3a9ebc" providerId="ADAL" clId="{C925DA72-38F5-4971-A8EF-25614453A51D}" dt="2022-09-05T06:32:36.362" v="0" actId="108"/>
        <pc:sldMkLst>
          <pc:docMk/>
          <pc:sldMk cId="3143126065" sldId="1363"/>
        </pc:sldMkLst>
        <pc:spChg chg="mod">
          <ac:chgData name="Amanda Stockfish" userId="e008811d-fc30-4fee-b138-ed74dd3a9ebc" providerId="ADAL" clId="{C925DA72-38F5-4971-A8EF-25614453A51D}" dt="2022-09-05T06:32:36.362" v="0" actId="108"/>
          <ac:spMkLst>
            <pc:docMk/>
            <pc:sldMk cId="3143126065" sldId="1363"/>
            <ac:spMk id="41" creationId="{82B5E8E5-B534-E24F-9D8A-61BC224D4A8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5C1297F-5CA4-BB4E-861C-C00CED622A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16CB3E4-1DD8-0845-A236-DD4400D5A4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E20B9-6351-874E-8A27-EA0B404A7A38}" type="datetimeFigureOut">
              <a:rPr lang="sv-SE" smtClean="0"/>
              <a:t>2022-09-05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BA11D0-3ACE-2B42-9ECB-7046CAC097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46F1F30-9941-7346-869C-90BEE5439A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6C56D-53FD-5A48-987A-E10B701CB3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5244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B1555-FE49-294C-B16A-6F2BFB217AA9}" type="datetimeFigureOut">
              <a:rPr lang="sv-SE" smtClean="0"/>
              <a:t>2022-09-05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306C2-3855-EF48-B608-A3B90B87314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41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4780" y="-26206"/>
            <a:ext cx="12261559" cy="689353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144FCBC-6FF3-C24E-8141-876EAD23ED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179" y="731520"/>
            <a:ext cx="1987303" cy="206881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CF5DE907-B24E-144B-AA02-50D6A085A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9928" y="4665237"/>
            <a:ext cx="3457306" cy="1761689"/>
          </a:xfrm>
        </p:spPr>
        <p:txBody>
          <a:bodyPr anchor="t">
            <a:normAutofit/>
          </a:bodyPr>
          <a:lstStyle>
            <a:lvl1pPr algn="l">
              <a:defRPr sz="4200" spc="-50" baseline="0"/>
            </a:lvl1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company</a:t>
            </a:r>
            <a:r>
              <a:rPr lang="sv-SE" dirty="0"/>
              <a:t> presentation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0FC1EBB-78F2-1249-A54D-A61BD195D6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9928" y="4153340"/>
            <a:ext cx="3343455" cy="38381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3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 err="1"/>
              <a:t>February</a:t>
            </a:r>
            <a:r>
              <a:rPr lang="sv-SE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5817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25333D95-7EB4-9646-95FA-A0F5F8BDD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8" y="-11495"/>
            <a:ext cx="12231090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6799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EE0E830-E9F2-8E4D-B34A-DE74A0650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4412"/>
            <a:ext cx="12237465" cy="6889947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555993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Activation</a:t>
            </a:r>
            <a:r>
              <a:rPr lang="sv-SE" dirty="0"/>
              <a:t> plan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173012"/>
            <a:ext cx="10515600" cy="2575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5000"/>
              </a:lnSpc>
              <a:defRPr sz="5800" spc="-100" baseline="0"/>
            </a:lvl1pPr>
          </a:lstStyle>
          <a:p>
            <a:r>
              <a:rPr lang="sv-SE" dirty="0" err="1"/>
              <a:t>Whistlelink</a:t>
            </a:r>
            <a:r>
              <a:rPr lang="sv-SE" dirty="0"/>
              <a:t> offer Morris </a:t>
            </a:r>
            <a:br>
              <a:rPr lang="sv-SE" dirty="0"/>
            </a:br>
            <a:r>
              <a:rPr lang="sv-SE" dirty="0" err="1"/>
              <a:t>Law</a:t>
            </a:r>
            <a:r>
              <a:rPr lang="sv-SE" dirty="0"/>
              <a:t>, a 12 </a:t>
            </a:r>
            <a:r>
              <a:rPr lang="sv-SE" dirty="0" err="1"/>
              <a:t>month</a:t>
            </a:r>
            <a:r>
              <a:rPr lang="sv-SE" dirty="0"/>
              <a:t> </a:t>
            </a:r>
            <a:r>
              <a:rPr lang="sv-SE" dirty="0" err="1"/>
              <a:t>free</a:t>
            </a:r>
            <a:r>
              <a:rPr lang="sv-SE" dirty="0"/>
              <a:t> </a:t>
            </a:r>
            <a:r>
              <a:rPr lang="sv-SE" dirty="0" err="1"/>
              <a:t>license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for all new </a:t>
            </a:r>
            <a:r>
              <a:rPr lang="sv-SE" dirty="0" err="1"/>
              <a:t>clients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281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4EE0E830-E9F2-8E4D-B34A-DE74A0650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4412"/>
            <a:ext cx="12237465" cy="6889947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150877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mission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597039"/>
            <a:ext cx="10515600" cy="3745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5000"/>
              </a:lnSpc>
              <a:defRPr sz="5800" spc="-100" baseline="0"/>
            </a:lvl1pPr>
          </a:lstStyle>
          <a:p>
            <a:r>
              <a:rPr lang="sv-SE" dirty="0" err="1"/>
              <a:t>With</a:t>
            </a:r>
            <a:r>
              <a:rPr lang="sv-SE" dirty="0"/>
              <a:t> a </a:t>
            </a:r>
            <a:r>
              <a:rPr lang="sv-SE" dirty="0" err="1"/>
              <a:t>safe</a:t>
            </a:r>
            <a:r>
              <a:rPr lang="sv-SE" dirty="0"/>
              <a:t> and </a:t>
            </a:r>
            <a:r>
              <a:rPr lang="sv-SE" dirty="0" err="1"/>
              <a:t>user</a:t>
            </a:r>
            <a:r>
              <a:rPr lang="sv-SE" dirty="0"/>
              <a:t> </a:t>
            </a:r>
            <a:r>
              <a:rPr lang="sv-SE" dirty="0" err="1"/>
              <a:t>friendly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</a:t>
            </a:r>
            <a:r>
              <a:rPr lang="sv-SE" dirty="0" err="1"/>
              <a:t>product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make it </a:t>
            </a:r>
            <a:r>
              <a:rPr lang="sv-SE" dirty="0" err="1"/>
              <a:t>easy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 </a:t>
            </a:r>
            <a:r>
              <a:rPr lang="sv-SE" dirty="0" err="1"/>
              <a:t>company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to be  </a:t>
            </a:r>
            <a:r>
              <a:rPr lang="sv-SE" dirty="0" err="1"/>
              <a:t>compliant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9519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5" cy="6886361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5756" y="2599087"/>
            <a:ext cx="4628908" cy="177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lnSpc>
                <a:spcPct val="80000"/>
              </a:lnSpc>
              <a:defRPr spc="-100" baseline="0"/>
            </a:lvl1pPr>
          </a:lstStyle>
          <a:p>
            <a:r>
              <a:rPr lang="sv-SE" dirty="0" err="1"/>
              <a:t>Responsibility</a:t>
            </a:r>
            <a:r>
              <a:rPr lang="sv-SE" dirty="0"/>
              <a:t> </a:t>
            </a:r>
            <a:r>
              <a:rPr lang="sv-SE" dirty="0" err="1"/>
              <a:t>matters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9775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5379B3E-DF79-5D4F-B3E6-392EE890F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1349" y="4296556"/>
            <a:ext cx="4646464" cy="5995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5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Nourish</a:t>
            </a:r>
            <a:r>
              <a:rPr lang="sv-SE" dirty="0"/>
              <a:t> the trust 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organization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16892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5" cy="6886361"/>
          </a:xfrm>
          <a:prstGeom prst="rect">
            <a:avLst/>
          </a:prstGeom>
        </p:spPr>
      </p:pic>
      <p:pic>
        <p:nvPicPr>
          <p:cNvPr id="10" name="Bildobjekt 9" descr="En bild som visar te, kaffekopp, kopp, porslin&#10;&#10;Automatiskt genererad beskrivning">
            <a:extLst>
              <a:ext uri="{FF2B5EF4-FFF2-40B4-BE49-F238E27FC236}">
                <a16:creationId xmlns:a16="http://schemas.microsoft.com/office/drawing/2014/main" id="{5F92CFF4-4E1B-F54A-940B-0B8A24027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2811" y="-1066893"/>
            <a:ext cx="13188198" cy="1000833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2A29238-E953-FE40-BBB3-BAF81FB94D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5756" y="2599087"/>
            <a:ext cx="4628908" cy="177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lnSpc>
                <a:spcPct val="80000"/>
              </a:lnSpc>
              <a:defRPr spc="-100" baseline="0"/>
            </a:lvl1pPr>
          </a:lstStyle>
          <a:p>
            <a:r>
              <a:rPr lang="sv-SE" dirty="0" err="1"/>
              <a:t>Responsibility</a:t>
            </a:r>
            <a:r>
              <a:rPr lang="sv-SE" dirty="0"/>
              <a:t> </a:t>
            </a:r>
            <a:r>
              <a:rPr lang="sv-SE" dirty="0" err="1"/>
              <a:t>matters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9775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5379B3E-DF79-5D4F-B3E6-392EE890F3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1349" y="4296556"/>
            <a:ext cx="4646464" cy="5995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5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Nourish</a:t>
            </a:r>
            <a:r>
              <a:rPr lang="sv-SE" dirty="0"/>
              <a:t> the trust 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organization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2478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695B5F13-219A-9043-8D69-AF417982A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4412"/>
            <a:ext cx="12243839" cy="6889948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819735"/>
            <a:ext cx="5372290" cy="1366649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3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White </a:t>
            </a:r>
            <a:r>
              <a:rPr lang="sv-SE" dirty="0" err="1"/>
              <a:t>glove</a:t>
            </a:r>
            <a:r>
              <a:rPr lang="sv-SE" dirty="0"/>
              <a:t> </a:t>
            </a:r>
            <a:r>
              <a:rPr lang="sv-SE" dirty="0" err="1"/>
              <a:t>treatment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4265360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EXTENDED SERVICES</a:t>
            </a:r>
          </a:p>
        </p:txBody>
      </p:sp>
    </p:spTree>
    <p:extLst>
      <p:ext uri="{BB962C8B-B14F-4D97-AF65-F5344CB8AC3E}">
        <p14:creationId xmlns:p14="http://schemas.microsoft.com/office/powerpoint/2010/main" val="816181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695B5F13-219A-9043-8D69-AF417982A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4412"/>
            <a:ext cx="12243839" cy="688994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C386CAC-2EB8-4E4D-AB47-0F91EAB63D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85762" y="-409902"/>
            <a:ext cx="11774020" cy="10196973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819735"/>
            <a:ext cx="5372290" cy="1366649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5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White </a:t>
            </a:r>
            <a:r>
              <a:rPr lang="sv-SE" dirty="0" err="1"/>
              <a:t>glove</a:t>
            </a:r>
            <a:r>
              <a:rPr lang="sv-SE" dirty="0"/>
              <a:t> </a:t>
            </a:r>
            <a:r>
              <a:rPr lang="sv-SE" dirty="0" err="1"/>
              <a:t>treatment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4265360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EXTENDED SERVICES</a:t>
            </a:r>
          </a:p>
        </p:txBody>
      </p:sp>
    </p:spTree>
    <p:extLst>
      <p:ext uri="{BB962C8B-B14F-4D97-AF65-F5344CB8AC3E}">
        <p14:creationId xmlns:p14="http://schemas.microsoft.com/office/powerpoint/2010/main" val="218820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1AC9C06B-350B-6F4D-8397-AB8C791A2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5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50D4B106-5A3C-8B49-9923-BBB253C48E18}"/>
              </a:ext>
            </a:extLst>
          </p:cNvPr>
          <p:cNvCxnSpPr/>
          <p:nvPr userDrawn="1"/>
        </p:nvCxnSpPr>
        <p:spPr>
          <a:xfrm>
            <a:off x="1865086" y="2928129"/>
            <a:ext cx="469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C0A42C-B01B-3848-BC07-A9A46A2BC0CD}"/>
              </a:ext>
            </a:extLst>
          </p:cNvPr>
          <p:cNvCxnSpPr/>
          <p:nvPr userDrawn="1"/>
        </p:nvCxnSpPr>
        <p:spPr>
          <a:xfrm>
            <a:off x="1865086" y="3987757"/>
            <a:ext cx="469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2EFAC2EB-345E-BB45-BC6D-1CFFF495356C}"/>
              </a:ext>
            </a:extLst>
          </p:cNvPr>
          <p:cNvCxnSpPr/>
          <p:nvPr userDrawn="1"/>
        </p:nvCxnSpPr>
        <p:spPr>
          <a:xfrm>
            <a:off x="1865086" y="5004355"/>
            <a:ext cx="469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DC575FF2-EA6C-534D-BFBF-9F02DE6FE0EC}"/>
              </a:ext>
            </a:extLst>
          </p:cNvPr>
          <p:cNvCxnSpPr>
            <a:cxnSpLocks/>
          </p:cNvCxnSpPr>
          <p:nvPr userDrawn="1"/>
        </p:nvCxnSpPr>
        <p:spPr>
          <a:xfrm>
            <a:off x="7523356" y="2928129"/>
            <a:ext cx="2404769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>
            <a:extLst>
              <a:ext uri="{FF2B5EF4-FFF2-40B4-BE49-F238E27FC236}">
                <a16:creationId xmlns:a16="http://schemas.microsoft.com/office/drawing/2014/main" id="{5F635DAA-2D03-C548-A53E-23ED291C61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3987757"/>
            <a:ext cx="241963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C6A4F1C0-B80F-7046-A560-6FA7FB015E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5004355"/>
            <a:ext cx="241963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5290" y="1868502"/>
            <a:ext cx="4795167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Requirement</a:t>
            </a:r>
            <a:r>
              <a:rPr lang="sv-SE" dirty="0"/>
              <a:t> on </a:t>
            </a:r>
            <a:r>
              <a:rPr lang="sv-SE" dirty="0" err="1"/>
              <a:t>companies</a:t>
            </a:r>
            <a:endParaRPr lang="sv-SE" dirty="0"/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07809" y="1868502"/>
            <a:ext cx="2628290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channels</a:t>
            </a:r>
            <a:endParaRPr lang="sv-SE" dirty="0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6105" y="3177983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2" name="Platshållare för text 30">
            <a:extLst>
              <a:ext uri="{FF2B5EF4-FFF2-40B4-BE49-F238E27FC236}">
                <a16:creationId xmlns:a16="http://schemas.microsoft.com/office/drawing/2014/main" id="{B4875AB0-31B7-F640-B647-83B859B2F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105" y="4192744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3" name="Platshållare för text 30">
            <a:extLst>
              <a:ext uri="{FF2B5EF4-FFF2-40B4-BE49-F238E27FC236}">
                <a16:creationId xmlns:a16="http://schemas.microsoft.com/office/drawing/2014/main" id="{D7543149-260C-7C41-81EE-00066EF16B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76105" y="5207505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4" name="Platshållare för text 30">
            <a:extLst>
              <a:ext uri="{FF2B5EF4-FFF2-40B4-BE49-F238E27FC236}">
                <a16:creationId xmlns:a16="http://schemas.microsoft.com/office/drawing/2014/main" id="{49FABCE0-329E-2945-B432-955799496A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7472" y="3177983"/>
            <a:ext cx="2628290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5" name="Platshållare för text 30">
            <a:extLst>
              <a:ext uri="{FF2B5EF4-FFF2-40B4-BE49-F238E27FC236}">
                <a16:creationId xmlns:a16="http://schemas.microsoft.com/office/drawing/2014/main" id="{F866DE63-60A6-354C-B706-02DFCCA5F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7471" y="4192744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6" name="Platshållare för text 30">
            <a:extLst>
              <a:ext uri="{FF2B5EF4-FFF2-40B4-BE49-F238E27FC236}">
                <a16:creationId xmlns:a16="http://schemas.microsoft.com/office/drawing/2014/main" id="{2178321B-47F7-1A4A-BFDC-869584707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07471" y="5207505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1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8BC5F3-0B97-6E4F-BDF1-CDAC23F86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54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C5C0A7A-196D-DB40-A741-81C17E0EF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For </a:t>
            </a:r>
            <a:r>
              <a:rPr lang="sv-SE" dirty="0" err="1"/>
              <a:t>admins</a:t>
            </a:r>
            <a:r>
              <a:rPr lang="sv-SE" dirty="0"/>
              <a:t> &amp; </a:t>
            </a:r>
            <a:r>
              <a:rPr lang="sv-SE" dirty="0" err="1"/>
              <a:t>whistleblowers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321" y="2416269"/>
            <a:ext cx="5021589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ADMIN</a:t>
            </a:r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515" y="2416269"/>
            <a:ext cx="4378285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WHISTLEBLOWER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5746" y="3144303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24515" y="3144303"/>
            <a:ext cx="4370231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96C0BC-4E25-A74E-B05E-372C5420A9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3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C5C0A7A-196D-DB40-A741-81C17E0EF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For </a:t>
            </a:r>
            <a:r>
              <a:rPr lang="sv-SE" dirty="0" err="1"/>
              <a:t>admins</a:t>
            </a:r>
            <a:r>
              <a:rPr lang="sv-SE" dirty="0"/>
              <a:t> &amp; </a:t>
            </a:r>
            <a:r>
              <a:rPr lang="sv-SE" dirty="0" err="1"/>
              <a:t>whistleblowers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5829" y="2416269"/>
            <a:ext cx="5368081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ADMIN</a:t>
            </a:r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255" y="2416269"/>
            <a:ext cx="3533545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WHISTLEBLOWER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5829" y="3144303"/>
            <a:ext cx="5368080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9255" y="3144303"/>
            <a:ext cx="3533545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1" spc="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B96C0BC-4E25-A74E-B05E-372C5420A9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1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4780" y="-26206"/>
            <a:ext cx="12261559" cy="6893537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C0C4EDF-A45A-1846-80E4-C982B207B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5502"/>
            <a:ext cx="10515600" cy="1326995"/>
          </a:xfrm>
        </p:spPr>
        <p:txBody>
          <a:bodyPr anchor="ctr">
            <a:noAutofit/>
          </a:bodyPr>
          <a:lstStyle>
            <a:lvl1pPr algn="ctr">
              <a:defRPr sz="8000"/>
            </a:lvl1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9CD34563-887B-9740-AA17-5E29751305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56180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 cap="all" spc="12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From the </a:t>
            </a:r>
            <a:r>
              <a:rPr lang="sv-SE" dirty="0" err="1"/>
              <a:t>employer’s</a:t>
            </a:r>
            <a:r>
              <a:rPr lang="sv-SE" dirty="0"/>
              <a:t> </a:t>
            </a:r>
            <a:r>
              <a:rPr lang="sv-SE" dirty="0" err="1"/>
              <a:t>view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3EC2C02-355D-BA49-8363-FB7BC281FC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4217112"/>
            <a:ext cx="10515599" cy="364648"/>
          </a:xfrm>
          <a:prstGeom prst="rect">
            <a:avLst/>
          </a:prstGeom>
        </p:spPr>
        <p:txBody>
          <a:bodyPr anchor="t"/>
          <a:lstStyle>
            <a:lvl1pPr marL="1800" indent="0" algn="ctr">
              <a:buNone/>
              <a:defRPr sz="15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/>
              <a:t>Page  6 – 10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9FB462-BD19-9B40-8852-69F7C0BF2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78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1AC9C06B-350B-6F4D-8397-AB8C791A2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2550" y="-18660"/>
            <a:ext cx="12254744" cy="6896085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pricing</a:t>
            </a:r>
            <a:r>
              <a:rPr lang="sv-SE" dirty="0"/>
              <a:t>*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product</a:t>
            </a:r>
            <a:endParaRPr lang="sv-SE" dirty="0"/>
          </a:p>
        </p:txBody>
      </p:sp>
      <p:sp>
        <p:nvSpPr>
          <p:cNvPr id="36" name="Platshållare för text 30">
            <a:extLst>
              <a:ext uri="{FF2B5EF4-FFF2-40B4-BE49-F238E27FC236}">
                <a16:creationId xmlns:a16="http://schemas.microsoft.com/office/drawing/2014/main" id="{2178321B-47F7-1A4A-BFDC-869584707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766" y="5989649"/>
            <a:ext cx="8904959" cy="5790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1800" indent="0" algn="l">
              <a:lnSpc>
                <a:spcPts val="1900"/>
              </a:lnSpc>
              <a:buNone/>
              <a:defRPr sz="1300" b="0" i="1" spc="-30" baseline="0">
                <a:solidFill>
                  <a:schemeClr val="tx2"/>
                </a:solidFill>
                <a:latin typeface="Söhne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*Billing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occur</a:t>
            </a:r>
            <a:r>
              <a:rPr lang="sv-SE" dirty="0"/>
              <a:t> </a:t>
            </a:r>
            <a:r>
              <a:rPr lang="sv-SE" dirty="0" err="1"/>
              <a:t>monthly</a:t>
            </a:r>
            <a:r>
              <a:rPr lang="sv-SE" dirty="0"/>
              <a:t> or </a:t>
            </a:r>
            <a:r>
              <a:rPr lang="sv-SE" dirty="0" err="1"/>
              <a:t>annually</a:t>
            </a:r>
            <a:r>
              <a:rPr lang="sv-SE" dirty="0"/>
              <a:t> by </a:t>
            </a:r>
            <a:r>
              <a:rPr lang="sv-SE" dirty="0" err="1"/>
              <a:t>card</a:t>
            </a:r>
            <a:r>
              <a:rPr lang="sv-SE" dirty="0"/>
              <a:t> or </a:t>
            </a:r>
            <a:r>
              <a:rPr lang="sv-SE" dirty="0" err="1"/>
              <a:t>invoice</a:t>
            </a:r>
            <a:endParaRPr lang="sv-SE" dirty="0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8BC5F3-0B97-6E4F-BDF1-CDAC23F86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87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DEF952D3-8EA1-4C42-ACAC-44E0A82A7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11495"/>
            <a:ext cx="12231088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95" y="3009900"/>
            <a:ext cx="2704980" cy="9287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lnSpc>
                <a:spcPct val="90000"/>
              </a:lnSpc>
              <a:defRPr sz="3400" spc="-120" baseline="0"/>
            </a:lvl1pPr>
          </a:lstStyle>
          <a:p>
            <a:r>
              <a:rPr lang="sv-SE" dirty="0" err="1"/>
              <a:t>Overview</a:t>
            </a:r>
            <a:r>
              <a:rPr lang="sv-SE" dirty="0"/>
              <a:t> for</a:t>
            </a:r>
            <a:br>
              <a:rPr lang="sv-SE" dirty="0"/>
            </a:br>
            <a:r>
              <a:rPr lang="sv-SE" dirty="0"/>
              <a:t>all </a:t>
            </a:r>
            <a:r>
              <a:rPr lang="sv-SE" dirty="0" err="1"/>
              <a:t>cases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644" y="2590019"/>
            <a:ext cx="2704981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user</a:t>
            </a:r>
            <a:r>
              <a:rPr lang="sv-SE" dirty="0"/>
              <a:t> interface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446833C0-05B2-EB41-B89D-34D06D9EF1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96" y="4106551"/>
            <a:ext cx="2704980" cy="234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1800"/>
              </a:lnSpc>
              <a:buNone/>
              <a:defRPr sz="1300" b="0" i="0" spc="0">
                <a:solidFill>
                  <a:schemeClr val="tx2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/>
              <a:t>Page 1 </a:t>
            </a:r>
            <a:r>
              <a:rPr lang="sv-SE" dirty="0" err="1"/>
              <a:t>of</a:t>
            </a:r>
            <a:r>
              <a:rPr lang="sv-SE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038504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DEF952D3-8EA1-4C42-ACAC-44E0A82A7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11495"/>
            <a:ext cx="12231088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EF754CDF-8184-A84B-B7A5-FA81744DFD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95" y="3009900"/>
            <a:ext cx="2704980" cy="9287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lnSpc>
                <a:spcPct val="90000"/>
              </a:lnSpc>
              <a:defRPr sz="3400" spc="-120" baseline="0"/>
            </a:lvl1pPr>
          </a:lstStyle>
          <a:p>
            <a:r>
              <a:rPr lang="sv-SE" dirty="0" err="1"/>
              <a:t>Overview</a:t>
            </a:r>
            <a:r>
              <a:rPr lang="sv-SE" dirty="0"/>
              <a:t> for</a:t>
            </a:r>
            <a:br>
              <a:rPr lang="sv-SE" dirty="0"/>
            </a:br>
            <a:r>
              <a:rPr lang="sv-SE" dirty="0"/>
              <a:t>all </a:t>
            </a:r>
            <a:r>
              <a:rPr lang="sv-SE" dirty="0" err="1"/>
              <a:t>cases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3C45E36C-806E-264C-8017-AE49D7792A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644" y="2590019"/>
            <a:ext cx="2704981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user</a:t>
            </a:r>
            <a:r>
              <a:rPr lang="sv-SE" dirty="0"/>
              <a:t> interface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C978278-A1F7-F546-AE82-FC6CBA0E85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9A260DAC-4BB7-5043-8D7D-C7A03A3E9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596" y="4106551"/>
            <a:ext cx="2704980" cy="234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1800"/>
              </a:lnSpc>
              <a:buNone/>
              <a:defRPr sz="1300" b="0" i="0" spc="0">
                <a:solidFill>
                  <a:schemeClr val="tx2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/>
              <a:t>Page 1 </a:t>
            </a:r>
            <a:r>
              <a:rPr lang="sv-SE" dirty="0" err="1"/>
              <a:t>of</a:t>
            </a:r>
            <a:r>
              <a:rPr lang="sv-SE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62702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632826B-EBD7-B44D-B64E-5930BEF50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4" cy="6886361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MorriS</a:t>
            </a:r>
            <a:r>
              <a:rPr lang="sv-SE" dirty="0"/>
              <a:t>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52987" y="4819735"/>
            <a:ext cx="5372290" cy="1366649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4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starter </a:t>
            </a:r>
            <a:r>
              <a:rPr lang="sv-SE" dirty="0" err="1"/>
              <a:t>clients</a:t>
            </a:r>
            <a:endParaRPr lang="sv-SE" dirty="0"/>
          </a:p>
          <a:p>
            <a:pPr lvl="0"/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flex</a:t>
            </a:r>
            <a:r>
              <a:rPr lang="sv-SE" dirty="0"/>
              <a:t> </a:t>
            </a:r>
            <a:r>
              <a:rPr lang="sv-SE" dirty="0" err="1"/>
              <a:t>clients</a:t>
            </a:r>
            <a:endParaRPr lang="sv-SE" dirty="0"/>
          </a:p>
          <a:p>
            <a:pPr lvl="0"/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premium </a:t>
            </a:r>
            <a:r>
              <a:rPr lang="sv-SE" dirty="0" err="1"/>
              <a:t>Clients</a:t>
            </a:r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746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Roll </a:t>
            </a:r>
            <a:r>
              <a:rPr lang="sv-SE" dirty="0" err="1"/>
              <a:t>out</a:t>
            </a:r>
            <a:r>
              <a:rPr lang="sv-SE" dirty="0"/>
              <a:t> &amp; Actions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063" y="4265360"/>
            <a:ext cx="4371437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AGREED EXPECTATIONS &amp; KPI, 2021 (TBD)</a:t>
            </a:r>
          </a:p>
        </p:txBody>
      </p:sp>
    </p:spTree>
    <p:extLst>
      <p:ext uri="{BB962C8B-B14F-4D97-AF65-F5344CB8AC3E}">
        <p14:creationId xmlns:p14="http://schemas.microsoft.com/office/powerpoint/2010/main" val="1559142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13288"/>
            <a:ext cx="12237463" cy="688635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35837B5-2C9E-5647-B189-01F70FA2D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21C9611C-8B83-6143-99AC-E8BDF1B80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55" y="1011658"/>
            <a:ext cx="10687290" cy="8287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The team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9C80FC7-94FC-8446-ADE1-D3ADE21777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6057" y="3056338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6FF572D4-D3A3-B548-B5DC-D08F1DBED1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6299" y="1855788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0AD4E064-88FD-9548-BD7A-8D3265524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7462" y="2125940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EBA1BBCA-D173-1F4C-AF6A-1B42EDA3F1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2749" y="2428102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072FBF6E-C51F-7A4B-8933-D856B4348E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3084" y="3056338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21" name="Platshållare för bild 16">
            <a:extLst>
              <a:ext uri="{FF2B5EF4-FFF2-40B4-BE49-F238E27FC236}">
                <a16:creationId xmlns:a16="http://schemas.microsoft.com/office/drawing/2014/main" id="{86B9B713-9CAB-6242-A643-76286C4708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93326" y="1855788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2" name="Platshållare för text 14">
            <a:extLst>
              <a:ext uri="{FF2B5EF4-FFF2-40B4-BE49-F238E27FC236}">
                <a16:creationId xmlns:a16="http://schemas.microsoft.com/office/drawing/2014/main" id="{F1AEE1CD-7499-7144-BD97-442F1D8F05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4489" y="2125940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23" name="Platshållare för text 14">
            <a:extLst>
              <a:ext uri="{FF2B5EF4-FFF2-40B4-BE49-F238E27FC236}">
                <a16:creationId xmlns:a16="http://schemas.microsoft.com/office/drawing/2014/main" id="{CD703BB0-6BBA-0E40-A1C2-427A9A7C13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9776" y="2428102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24" name="Platshållare för text 14">
            <a:extLst>
              <a:ext uri="{FF2B5EF4-FFF2-40B4-BE49-F238E27FC236}">
                <a16:creationId xmlns:a16="http://schemas.microsoft.com/office/drawing/2014/main" id="{4C1AF9D6-8584-A448-A4D1-6E759B5E48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83041" y="3056338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25" name="Platshållare för bild 16">
            <a:extLst>
              <a:ext uri="{FF2B5EF4-FFF2-40B4-BE49-F238E27FC236}">
                <a16:creationId xmlns:a16="http://schemas.microsoft.com/office/drawing/2014/main" id="{AE391299-C8C0-6B4B-BF9C-8E43F8421B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63283" y="1855788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6" name="Platshållare för text 14">
            <a:extLst>
              <a:ext uri="{FF2B5EF4-FFF2-40B4-BE49-F238E27FC236}">
                <a16:creationId xmlns:a16="http://schemas.microsoft.com/office/drawing/2014/main" id="{C14C3932-244C-C14E-A39C-CBAC115D0F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4446" y="2125940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27" name="Platshållare för text 14">
            <a:extLst>
              <a:ext uri="{FF2B5EF4-FFF2-40B4-BE49-F238E27FC236}">
                <a16:creationId xmlns:a16="http://schemas.microsoft.com/office/drawing/2014/main" id="{48CE2A57-543A-7648-8F84-F5535FB320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9733" y="2428102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2DE74263-6F86-ED48-8FAE-CB2D5C53C3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057" y="5334174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29" name="Platshållare för bild 16">
            <a:extLst>
              <a:ext uri="{FF2B5EF4-FFF2-40B4-BE49-F238E27FC236}">
                <a16:creationId xmlns:a16="http://schemas.microsoft.com/office/drawing/2014/main" id="{0095AC27-A507-464C-A793-CEC6C36BAC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6299" y="4133624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477F34A6-2889-7B4B-AA12-16D67B1806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7462" y="4403776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CC150046-B403-544E-8FA9-33B61F31CA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749" y="4705938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B03957AE-B95B-C442-A789-0E29BCCDED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13084" y="5334174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33" name="Platshållare för bild 16">
            <a:extLst>
              <a:ext uri="{FF2B5EF4-FFF2-40B4-BE49-F238E27FC236}">
                <a16:creationId xmlns:a16="http://schemas.microsoft.com/office/drawing/2014/main" id="{FF59C3D7-32CF-5743-ADCD-819EA186DA8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93326" y="4133624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BA099C5F-042E-7B4B-ABAC-C2CE388E89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4489" y="4403776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2D4C9227-5EED-C443-9158-4781FEC39F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39776" y="4705938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01AD00E9-6DFB-F642-A903-030D490717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83041" y="5334174"/>
            <a:ext cx="3433458" cy="828716"/>
          </a:xfrm>
        </p:spPr>
        <p:txBody>
          <a:bodyPr anchor="t">
            <a:noAutofit/>
          </a:bodyPr>
          <a:lstStyle>
            <a:lvl1pPr algn="l">
              <a:defRPr sz="1100" spc="-10" baseline="0"/>
            </a:lvl1pPr>
          </a:lstStyle>
          <a:p>
            <a:pPr lvl="0"/>
            <a:r>
              <a:rPr lang="sv-SE" dirty="0" err="1">
                <a:effectLst/>
              </a:rPr>
              <a:t>Experienced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product</a:t>
            </a:r>
            <a:r>
              <a:rPr lang="sv-SE" dirty="0">
                <a:effectLst/>
              </a:rPr>
              <a:t> and </a:t>
            </a:r>
            <a:r>
              <a:rPr lang="sv-SE" dirty="0" err="1">
                <a:effectLst/>
              </a:rPr>
              <a:t>technical</a:t>
            </a:r>
            <a:r>
              <a:rPr lang="sv-SE" dirty="0">
                <a:effectLst/>
              </a:rPr>
              <a:t> manager, </a:t>
            </a:r>
            <a:r>
              <a:rPr lang="sv-SE" dirty="0" err="1">
                <a:effectLst/>
              </a:rPr>
              <a:t>with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track</a:t>
            </a:r>
            <a:r>
              <a:rPr lang="sv-SE" dirty="0">
                <a:effectLst/>
              </a:rPr>
              <a:t> record to </a:t>
            </a:r>
            <a:r>
              <a:rPr lang="sv-SE" dirty="0" err="1">
                <a:effectLst/>
              </a:rPr>
              <a:t>develop</a:t>
            </a:r>
            <a:r>
              <a:rPr lang="sv-SE" dirty="0">
                <a:effectLst/>
              </a:rPr>
              <a:t> profitable </a:t>
            </a:r>
            <a:r>
              <a:rPr lang="sv-SE" dirty="0" err="1">
                <a:effectLst/>
              </a:rPr>
              <a:t>products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from Framfab, Mötesplatsen and etc. </a:t>
            </a:r>
            <a:br>
              <a:rPr lang="sv-SE" dirty="0">
                <a:effectLst/>
              </a:rPr>
            </a:br>
            <a:endParaRPr lang="sv-SE" dirty="0"/>
          </a:p>
        </p:txBody>
      </p:sp>
      <p:sp>
        <p:nvSpPr>
          <p:cNvPr id="37" name="Platshållare för bild 16">
            <a:extLst>
              <a:ext uri="{FF2B5EF4-FFF2-40B4-BE49-F238E27FC236}">
                <a16:creationId xmlns:a16="http://schemas.microsoft.com/office/drawing/2014/main" id="{7751127E-F5D0-164F-A4D8-95ECD53C475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63283" y="4133624"/>
            <a:ext cx="3353216" cy="1090612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38" name="Platshållare för text 14">
            <a:extLst>
              <a:ext uri="{FF2B5EF4-FFF2-40B4-BE49-F238E27FC236}">
                <a16:creationId xmlns:a16="http://schemas.microsoft.com/office/drawing/2014/main" id="{4E85A730-00DD-1843-B20F-76F51ADF69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34446" y="4403776"/>
            <a:ext cx="2236755" cy="313632"/>
          </a:xfrm>
        </p:spPr>
        <p:txBody>
          <a:bodyPr lIns="0" tIns="0" rIns="0" bIns="0" anchor="b">
            <a:noAutofit/>
          </a:bodyPr>
          <a:lstStyle>
            <a:lvl1pPr algn="l">
              <a:defRPr sz="13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err="1">
                <a:effectLst/>
              </a:rPr>
              <a:t>Mathilde</a:t>
            </a:r>
            <a:r>
              <a:rPr lang="sv-SE" dirty="0">
                <a:effectLst/>
              </a:rPr>
              <a:t> Modiggård</a:t>
            </a:r>
          </a:p>
        </p:txBody>
      </p:sp>
      <p:sp>
        <p:nvSpPr>
          <p:cNvPr id="39" name="Platshållare för text 14">
            <a:extLst>
              <a:ext uri="{FF2B5EF4-FFF2-40B4-BE49-F238E27FC236}">
                <a16:creationId xmlns:a16="http://schemas.microsoft.com/office/drawing/2014/main" id="{B448045F-CA91-F141-BA02-78EE8DF414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09733" y="4705938"/>
            <a:ext cx="2990518" cy="206677"/>
          </a:xfrm>
        </p:spPr>
        <p:txBody>
          <a:bodyPr lIns="36000" tIns="0" rIns="36000" bIns="0" anchor="t">
            <a:noAutofit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1000" spc="-1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effectLst/>
              </a:rPr>
              <a:t>Product </a:t>
            </a:r>
            <a:r>
              <a:rPr lang="sv-SE" dirty="0" err="1">
                <a:effectLst/>
              </a:rPr>
              <a:t>development</a:t>
            </a:r>
            <a:r>
              <a:rPr lang="sv-SE" dirty="0">
                <a:effectLst/>
              </a:rPr>
              <a:t> manager</a:t>
            </a:r>
          </a:p>
        </p:txBody>
      </p:sp>
      <p:sp>
        <p:nvSpPr>
          <p:cNvPr id="40" name="Underrubrik 2">
            <a:extLst>
              <a:ext uri="{FF2B5EF4-FFF2-40B4-BE49-F238E27FC236}">
                <a16:creationId xmlns:a16="http://schemas.microsoft.com/office/drawing/2014/main" id="{D6C62272-6041-C041-960F-FF035AEFBC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0443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13288"/>
            <a:ext cx="12237463" cy="6886359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35837B5-2C9E-5647-B189-01F70FA2D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6" name="Underrubrik 2">
            <a:extLst>
              <a:ext uri="{FF2B5EF4-FFF2-40B4-BE49-F238E27FC236}">
                <a16:creationId xmlns:a16="http://schemas.microsoft.com/office/drawing/2014/main" id="{E3F9ED47-58F4-414C-8675-08909E66DA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A84D398-10E0-194C-88A0-4B6D30AC25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8008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 err="1"/>
              <a:t>Selection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clients</a:t>
            </a:r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C5EBE942-F8B7-5A42-A3AE-9333A92B2970}"/>
              </a:ext>
            </a:extLst>
          </p:cNvPr>
          <p:cNvCxnSpPr>
            <a:cxnSpLocks/>
          </p:cNvCxnSpPr>
          <p:nvPr userDrawn="1"/>
        </p:nvCxnSpPr>
        <p:spPr>
          <a:xfrm>
            <a:off x="838200" y="2887288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D80F4409-88FB-E140-A801-1AA5802F0DEC}"/>
              </a:ext>
            </a:extLst>
          </p:cNvPr>
          <p:cNvCxnSpPr>
            <a:cxnSpLocks/>
          </p:cNvCxnSpPr>
          <p:nvPr userDrawn="1"/>
        </p:nvCxnSpPr>
        <p:spPr>
          <a:xfrm>
            <a:off x="838200" y="3995652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A6DC3EC4-648C-0D40-B61F-11F64423E3E6}"/>
              </a:ext>
            </a:extLst>
          </p:cNvPr>
          <p:cNvCxnSpPr>
            <a:cxnSpLocks/>
          </p:cNvCxnSpPr>
          <p:nvPr userDrawn="1"/>
        </p:nvCxnSpPr>
        <p:spPr>
          <a:xfrm>
            <a:off x="838200" y="5113252"/>
            <a:ext cx="1043016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056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2D4DFBF5-7BC1-DA49-9B29-1A0C7EFFE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3" cy="6886360"/>
          </a:xfrm>
          <a:prstGeom prst="rect">
            <a:avLst/>
          </a:prstGeom>
        </p:spPr>
      </p:pic>
      <p:pic>
        <p:nvPicPr>
          <p:cNvPr id="4" name="Bildobjekt 3" descr="En bild som visar fjärrkontroll, styrenhet, inomhus, spel&#10;&#10;Automatiskt genererad beskrivning">
            <a:extLst>
              <a:ext uri="{FF2B5EF4-FFF2-40B4-BE49-F238E27FC236}">
                <a16:creationId xmlns:a16="http://schemas.microsoft.com/office/drawing/2014/main" id="{FA261AAA-F513-E947-B0A7-AD63E7B47D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4145" y="-1379931"/>
            <a:ext cx="12910922" cy="9767503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3725333"/>
            <a:ext cx="5372290" cy="2377755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5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/>
              <a:t>Brand &amp; Culture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20571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ENABLES TO MITIGATE RISK</a:t>
            </a:r>
          </a:p>
        </p:txBody>
      </p:sp>
    </p:spTree>
    <p:extLst>
      <p:ext uri="{BB962C8B-B14F-4D97-AF65-F5344CB8AC3E}">
        <p14:creationId xmlns:p14="http://schemas.microsoft.com/office/powerpoint/2010/main" val="2799088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2D4DFBF5-7BC1-DA49-9B29-1A0C7EFFE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2734" y="-22619"/>
            <a:ext cx="12237463" cy="6886360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3725333"/>
            <a:ext cx="5372290" cy="2377755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4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/>
              <a:t>Brand &amp; Culture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20571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ENABLES TO MITIGATE RISK</a:t>
            </a:r>
          </a:p>
        </p:txBody>
      </p:sp>
    </p:spTree>
    <p:extLst>
      <p:ext uri="{BB962C8B-B14F-4D97-AF65-F5344CB8AC3E}">
        <p14:creationId xmlns:p14="http://schemas.microsoft.com/office/powerpoint/2010/main" val="3904728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4180"/>
            <a:ext cx="12237464" cy="6886360"/>
          </a:xfrm>
          <a:prstGeom prst="rect">
            <a:avLst/>
          </a:prstGeom>
        </p:spPr>
      </p:pic>
      <p:pic>
        <p:nvPicPr>
          <p:cNvPr id="9" name="Bildobjekt 8" descr="En bild som visar mörk, ljus&#10;&#10;Automatiskt genererad beskrivning">
            <a:extLst>
              <a:ext uri="{FF2B5EF4-FFF2-40B4-BE49-F238E27FC236}">
                <a16:creationId xmlns:a16="http://schemas.microsoft.com/office/drawing/2014/main" id="{8DBF1525-08C8-5C45-99A1-145292ED5A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9108" y="-457201"/>
            <a:ext cx="6772934" cy="8335919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300750"/>
            <a:ext cx="5372290" cy="1802338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5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83416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836443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4180"/>
            <a:ext cx="12237464" cy="6886360"/>
          </a:xfrm>
          <a:prstGeom prst="rect">
            <a:avLst/>
          </a:prstGeom>
        </p:spPr>
      </p:pic>
      <p:sp>
        <p:nvSpPr>
          <p:cNvPr id="8" name="Underrubrik 2">
            <a:extLst>
              <a:ext uri="{FF2B5EF4-FFF2-40B4-BE49-F238E27FC236}">
                <a16:creationId xmlns:a16="http://schemas.microsoft.com/office/drawing/2014/main" id="{7ABA40E9-5B31-5549-9FD5-E590C7D346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671616"/>
            <a:ext cx="10515600" cy="3622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9BAA2C-C437-FF44-AD34-1EE05DB3A7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59E83103-B496-8541-A9C7-CE9A4FE500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287" y="4300750"/>
            <a:ext cx="5372290" cy="1802338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800"/>
              </a:spcBef>
              <a:buFontTx/>
              <a:buBlip>
                <a:blip r:embed="rId4"/>
              </a:buBlip>
              <a:defRPr sz="1900" spc="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System </a:t>
            </a:r>
            <a:r>
              <a:rPr lang="sv-SE" dirty="0" err="1"/>
              <a:t>compliant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EU </a:t>
            </a:r>
            <a:r>
              <a:rPr lang="sv-SE" dirty="0" err="1"/>
              <a:t>directive</a:t>
            </a:r>
            <a:endParaRPr lang="sv-SE" dirty="0"/>
          </a:p>
          <a:p>
            <a:pPr lvl="0"/>
            <a:r>
              <a:rPr lang="sv-SE" dirty="0"/>
              <a:t>GDPR </a:t>
            </a:r>
            <a:r>
              <a:rPr lang="sv-SE" dirty="0" err="1"/>
              <a:t>compluant</a:t>
            </a:r>
            <a:r>
              <a:rPr lang="sv-SE" dirty="0"/>
              <a:t> and </a:t>
            </a:r>
            <a:r>
              <a:rPr lang="sv-SE" dirty="0" err="1"/>
              <a:t>hosted</a:t>
            </a:r>
            <a:r>
              <a:rPr lang="sv-SE" dirty="0"/>
              <a:t> in Sweden</a:t>
            </a:r>
          </a:p>
          <a:p>
            <a:pPr lvl="0"/>
            <a:r>
              <a:rPr lang="sv-SE" dirty="0"/>
              <a:t>IDO 27001 </a:t>
            </a:r>
            <a:r>
              <a:rPr lang="sv-SE" dirty="0" err="1"/>
              <a:t>certified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2020</a:t>
            </a:r>
          </a:p>
          <a:p>
            <a:pPr lvl="0"/>
            <a:r>
              <a:rPr lang="sv-SE" dirty="0"/>
              <a:t>Full </a:t>
            </a:r>
            <a:r>
              <a:rPr lang="sv-SE" dirty="0" err="1"/>
              <a:t>SaaS</a:t>
            </a:r>
            <a:r>
              <a:rPr lang="sv-SE" dirty="0"/>
              <a:t> solution</a:t>
            </a:r>
          </a:p>
          <a:p>
            <a:pPr lvl="0"/>
            <a:endParaRPr lang="sv-SE" dirty="0"/>
          </a:p>
        </p:txBody>
      </p:sp>
      <p:sp>
        <p:nvSpPr>
          <p:cNvPr id="11" name="Platshållare för rubrik 1">
            <a:extLst>
              <a:ext uri="{FF2B5EF4-FFF2-40B4-BE49-F238E27FC236}">
                <a16:creationId xmlns:a16="http://schemas.microsoft.com/office/drawing/2014/main" id="{115A3652-9AFB-8748-98ED-B2AE14387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0" baseline="0"/>
            </a:lvl1pPr>
          </a:lstStyle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EFE2B96C-1022-4441-AB8E-B010C77CD3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363" y="3834169"/>
            <a:ext cx="5372290" cy="412750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9515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&#10;&#10;Automatiskt genererad beskrivning">
            <a:extLst>
              <a:ext uri="{FF2B5EF4-FFF2-40B4-BE49-F238E27FC236}">
                <a16:creationId xmlns:a16="http://schemas.microsoft.com/office/drawing/2014/main" id="{6A7B764F-9AF5-9741-BB5D-D74B7D6773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4780" y="-26206"/>
            <a:ext cx="12261560" cy="6893537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C0C4EDF-A45A-1846-80E4-C982B207B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5502"/>
            <a:ext cx="10515600" cy="1326995"/>
          </a:xfrm>
        </p:spPr>
        <p:txBody>
          <a:bodyPr anchor="ctr">
            <a:noAutofit/>
          </a:bodyPr>
          <a:lstStyle>
            <a:lvl1pPr algn="ctr">
              <a:defRPr sz="8000"/>
            </a:lvl1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9CD34563-887B-9740-AA17-5E29751305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56180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 cap="all" spc="12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From the </a:t>
            </a:r>
            <a:r>
              <a:rPr lang="sv-SE" dirty="0" err="1"/>
              <a:t>employer’s</a:t>
            </a:r>
            <a:r>
              <a:rPr lang="sv-SE" dirty="0"/>
              <a:t> </a:t>
            </a:r>
            <a:r>
              <a:rPr lang="sv-SE" dirty="0" err="1"/>
              <a:t>view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3EC2C02-355D-BA49-8363-FB7BC281FC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4217112"/>
            <a:ext cx="10515599" cy="364648"/>
          </a:xfrm>
          <a:prstGeom prst="rect">
            <a:avLst/>
          </a:prstGeom>
        </p:spPr>
        <p:txBody>
          <a:bodyPr anchor="t"/>
          <a:lstStyle>
            <a:lvl1pPr marL="1800" indent="0" algn="ctr">
              <a:buNone/>
              <a:defRPr sz="15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/>
              <a:t>Page  6 – 10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9FB462-BD19-9B40-8852-69F7C0BF2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6206"/>
            <a:ext cx="12243840" cy="689353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AB1CF8E-AC2F-C940-9907-AAAA24DABA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1179" y="731520"/>
            <a:ext cx="1987303" cy="206880"/>
          </a:xfrm>
          <a:prstGeom prst="rect">
            <a:avLst/>
          </a:prstGeom>
        </p:spPr>
      </p:pic>
      <p:sp>
        <p:nvSpPr>
          <p:cNvPr id="7" name="Rubrik 7">
            <a:extLst>
              <a:ext uri="{FF2B5EF4-FFF2-40B4-BE49-F238E27FC236}">
                <a16:creationId xmlns:a16="http://schemas.microsoft.com/office/drawing/2014/main" id="{8CD56EF3-8509-6745-8716-E8157975F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5254" y="3158170"/>
            <a:ext cx="3579967" cy="17616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700" spc="-50" baseline="0"/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9B4E7EFC-A6AD-1442-8C32-49A8FAE0B9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7916" y="5168102"/>
            <a:ext cx="3457306" cy="8981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800"/>
              </a:lnSpc>
              <a:buNone/>
              <a:defRPr sz="1300" spc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/>
              <a:t>Annelie </a:t>
            </a:r>
            <a:r>
              <a:rPr lang="sv-SE" dirty="0" err="1"/>
              <a:t>Demred</a:t>
            </a:r>
            <a:endParaRPr lang="sv-SE" dirty="0"/>
          </a:p>
          <a:p>
            <a:pPr lvl="0"/>
            <a:r>
              <a:rPr lang="sv-SE" dirty="0" err="1"/>
              <a:t>Annelie.demred@whistlelink.com</a:t>
            </a:r>
            <a:endParaRPr lang="sv-SE" dirty="0"/>
          </a:p>
          <a:p>
            <a:pPr lvl="0"/>
            <a:r>
              <a:rPr lang="sv-SE" dirty="0"/>
              <a:t>+46 706 838 288</a:t>
            </a:r>
          </a:p>
        </p:txBody>
      </p:sp>
    </p:spTree>
    <p:extLst>
      <p:ext uri="{BB962C8B-B14F-4D97-AF65-F5344CB8AC3E}">
        <p14:creationId xmlns:p14="http://schemas.microsoft.com/office/powerpoint/2010/main" val="2136691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8311"/>
            <a:ext cx="12231088" cy="687640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9D018FD-8DC3-7447-8764-3744D737F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FA2A43-8354-0147-88A8-F9BAAA0752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9313" y="3133705"/>
            <a:ext cx="588723" cy="14559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A244294-DED0-0B4D-B810-DBE1EB7D4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8588" y="3133705"/>
            <a:ext cx="588723" cy="14559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D8342D4-1B5D-DC4A-9EB5-0E6157B170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03974" y="3133705"/>
            <a:ext cx="588723" cy="145598"/>
          </a:xfrm>
          <a:prstGeom prst="rect">
            <a:avLst/>
          </a:prstGeom>
        </p:spPr>
      </p:pic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3502887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4" name="Platshållare för text 8">
            <a:extLst>
              <a:ext uri="{FF2B5EF4-FFF2-40B4-BE49-F238E27FC236}">
                <a16:creationId xmlns:a16="http://schemas.microsoft.com/office/drawing/2014/main" id="{3D9F14CD-0715-E740-9300-059A29339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88" y="3505804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53F47BAB-49C4-FD4A-8D02-D60727A642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3974" y="3497640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2529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7" y="-8311"/>
            <a:ext cx="12231088" cy="687640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9D018FD-8DC3-7447-8764-3744D737F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3502887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4" name="Platshållare för text 8">
            <a:extLst>
              <a:ext uri="{FF2B5EF4-FFF2-40B4-BE49-F238E27FC236}">
                <a16:creationId xmlns:a16="http://schemas.microsoft.com/office/drawing/2014/main" id="{3D9F14CD-0715-E740-9300-059A29339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88" y="3505804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53F47BAB-49C4-FD4A-8D02-D60727A642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3974" y="3497640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9374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objekt 36">
            <a:extLst>
              <a:ext uri="{FF2B5EF4-FFF2-40B4-BE49-F238E27FC236}">
                <a16:creationId xmlns:a16="http://schemas.microsoft.com/office/drawing/2014/main" id="{963185E3-277B-A846-83AD-E4B35F83D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9043"/>
            <a:ext cx="12254744" cy="6896085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r>
              <a:rPr lang="sv-SE" dirty="0"/>
              <a:t> </a:t>
            </a:r>
            <a:r>
              <a:rPr lang="sv-SE" dirty="0" err="1"/>
              <a:t>whistleblowing</a:t>
            </a:r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50D4B106-5A3C-8B49-9923-BBB253C48E18}"/>
              </a:ext>
            </a:extLst>
          </p:cNvPr>
          <p:cNvCxnSpPr/>
          <p:nvPr userDrawn="1"/>
        </p:nvCxnSpPr>
        <p:spPr>
          <a:xfrm>
            <a:off x="1865086" y="2928129"/>
            <a:ext cx="4695371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3BC0A42C-B01B-3848-BC07-A9A46A2BC0CD}"/>
              </a:ext>
            </a:extLst>
          </p:cNvPr>
          <p:cNvCxnSpPr/>
          <p:nvPr userDrawn="1"/>
        </p:nvCxnSpPr>
        <p:spPr>
          <a:xfrm>
            <a:off x="1865086" y="3987757"/>
            <a:ext cx="4695371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2EFAC2EB-345E-BB45-BC6D-1CFFF495356C}"/>
              </a:ext>
            </a:extLst>
          </p:cNvPr>
          <p:cNvCxnSpPr/>
          <p:nvPr userDrawn="1"/>
        </p:nvCxnSpPr>
        <p:spPr>
          <a:xfrm>
            <a:off x="1865086" y="5004355"/>
            <a:ext cx="4695371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>
            <a:extLst>
              <a:ext uri="{FF2B5EF4-FFF2-40B4-BE49-F238E27FC236}">
                <a16:creationId xmlns:a16="http://schemas.microsoft.com/office/drawing/2014/main" id="{DC575FF2-EA6C-534D-BFBF-9F02DE6FE0EC}"/>
              </a:ext>
            </a:extLst>
          </p:cNvPr>
          <p:cNvCxnSpPr>
            <a:cxnSpLocks/>
          </p:cNvCxnSpPr>
          <p:nvPr userDrawn="1"/>
        </p:nvCxnSpPr>
        <p:spPr>
          <a:xfrm>
            <a:off x="7523356" y="2928129"/>
            <a:ext cx="2404769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>
            <a:extLst>
              <a:ext uri="{FF2B5EF4-FFF2-40B4-BE49-F238E27FC236}">
                <a16:creationId xmlns:a16="http://schemas.microsoft.com/office/drawing/2014/main" id="{5F635DAA-2D03-C548-A53E-23ED291C61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3987757"/>
            <a:ext cx="2419637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C6A4F1C0-B80F-7046-A560-6FA7FB015EE9}"/>
              </a:ext>
            </a:extLst>
          </p:cNvPr>
          <p:cNvCxnSpPr>
            <a:cxnSpLocks/>
          </p:cNvCxnSpPr>
          <p:nvPr userDrawn="1"/>
        </p:nvCxnSpPr>
        <p:spPr>
          <a:xfrm>
            <a:off x="7508488" y="5004355"/>
            <a:ext cx="2419637" cy="0"/>
          </a:xfrm>
          <a:prstGeom prst="line">
            <a:avLst/>
          </a:prstGeom>
          <a:ln w="19050">
            <a:solidFill>
              <a:srgbClr val="258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5290" y="1868502"/>
            <a:ext cx="4795167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Requirement</a:t>
            </a:r>
            <a:r>
              <a:rPr lang="sv-SE" dirty="0"/>
              <a:t> on </a:t>
            </a:r>
            <a:r>
              <a:rPr lang="sv-SE" dirty="0" err="1"/>
              <a:t>companies</a:t>
            </a:r>
            <a:endParaRPr lang="sv-SE" dirty="0"/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07809" y="1868502"/>
            <a:ext cx="2628290" cy="828879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2300" spc="-5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channels</a:t>
            </a:r>
            <a:endParaRPr lang="sv-SE" dirty="0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6105" y="3177983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2" name="Platshållare för text 30">
            <a:extLst>
              <a:ext uri="{FF2B5EF4-FFF2-40B4-BE49-F238E27FC236}">
                <a16:creationId xmlns:a16="http://schemas.microsoft.com/office/drawing/2014/main" id="{B4875AB0-31B7-F640-B647-83B859B2F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105" y="4192744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3" name="Platshållare för text 30">
            <a:extLst>
              <a:ext uri="{FF2B5EF4-FFF2-40B4-BE49-F238E27FC236}">
                <a16:creationId xmlns:a16="http://schemas.microsoft.com/office/drawing/2014/main" id="{D7543149-260C-7C41-81EE-00066EF16B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76105" y="5207505"/>
            <a:ext cx="4795167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 </a:t>
            </a:r>
            <a:r>
              <a:rPr lang="sv-SE" dirty="0" err="1"/>
              <a:t>employees</a:t>
            </a:r>
            <a:r>
              <a:rPr lang="sv-SE" dirty="0"/>
              <a:t> to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channels</a:t>
            </a:r>
            <a:r>
              <a:rPr lang="sv-SE" dirty="0"/>
              <a:t> for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misconduct</a:t>
            </a:r>
            <a:r>
              <a:rPr lang="sv-SE" dirty="0"/>
              <a:t>.</a:t>
            </a:r>
          </a:p>
        </p:txBody>
      </p:sp>
      <p:sp>
        <p:nvSpPr>
          <p:cNvPr id="34" name="Platshållare för text 30">
            <a:extLst>
              <a:ext uri="{FF2B5EF4-FFF2-40B4-BE49-F238E27FC236}">
                <a16:creationId xmlns:a16="http://schemas.microsoft.com/office/drawing/2014/main" id="{49FABCE0-329E-2945-B432-955799496A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7472" y="3177983"/>
            <a:ext cx="2628290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5" name="Platshållare för text 30">
            <a:extLst>
              <a:ext uri="{FF2B5EF4-FFF2-40B4-BE49-F238E27FC236}">
                <a16:creationId xmlns:a16="http://schemas.microsoft.com/office/drawing/2014/main" id="{F866DE63-60A6-354C-B706-02DFCCA5F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7471" y="4192744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sp>
        <p:nvSpPr>
          <p:cNvPr id="36" name="Platshållare för text 30">
            <a:extLst>
              <a:ext uri="{FF2B5EF4-FFF2-40B4-BE49-F238E27FC236}">
                <a16:creationId xmlns:a16="http://schemas.microsoft.com/office/drawing/2014/main" id="{2178321B-47F7-1A4A-BFDC-869584707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07471" y="5207505"/>
            <a:ext cx="2628291" cy="579026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900"/>
              </a:lnSpc>
              <a:buNone/>
              <a:defRPr sz="1500" b="0" i="0" spc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Mandatory</a:t>
            </a:r>
            <a:r>
              <a:rPr lang="sv-SE" dirty="0"/>
              <a:t> for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employer</a:t>
            </a:r>
            <a:r>
              <a:rPr lang="sv-SE" dirty="0"/>
              <a:t> </a:t>
            </a:r>
            <a:r>
              <a:rPr lang="sv-SE" dirty="0" err="1"/>
              <a:t>sized</a:t>
            </a:r>
            <a:r>
              <a:rPr lang="sv-SE" dirty="0"/>
              <a:t> over 50</a:t>
            </a:r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CAC6AF00-A697-5849-8F6A-5CA7B5361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8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039E5C17-59C6-6C49-8A69-338DAE2AE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9043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For </a:t>
            </a:r>
            <a:r>
              <a:rPr lang="sv-SE" dirty="0" err="1"/>
              <a:t>admins</a:t>
            </a:r>
            <a:r>
              <a:rPr lang="sv-SE" dirty="0"/>
              <a:t> &amp; </a:t>
            </a:r>
            <a:r>
              <a:rPr lang="sv-SE" dirty="0" err="1"/>
              <a:t>whistleblowers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321" y="2416269"/>
            <a:ext cx="5021589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ADMIN</a:t>
            </a:r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515" y="2416269"/>
            <a:ext cx="4378285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/>
              <a:t>WHISTLEBLOWER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35746" y="3144303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CAC6AF00-A697-5849-8F6A-5CA7B5361E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24515" y="3144303"/>
            <a:ext cx="4370231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496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039E5C17-59C6-6C49-8A69-338DAE2AE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9043"/>
            <a:ext cx="12254744" cy="6896084"/>
          </a:xfrm>
          <a:prstGeom prst="rect">
            <a:avLst/>
          </a:prstGeom>
        </p:spPr>
      </p:pic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C8EE2F5F-06D2-8941-A916-267AF9A89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offering</a:t>
            </a:r>
            <a:endParaRPr lang="sv-SE" dirty="0"/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621A8448-BE8C-D14C-8720-92A73DE35B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accent5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Morris </a:t>
            </a:r>
            <a:r>
              <a:rPr lang="sv-SE" dirty="0" err="1"/>
              <a:t>law</a:t>
            </a:r>
            <a:endParaRPr lang="sv-SE" dirty="0"/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B9973B4E-7900-FB4F-858D-A185BF769A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013" y="2416269"/>
            <a:ext cx="5963593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>
                <a:effectLst/>
              </a:rPr>
              <a:t>VALUE PROPOSITION</a:t>
            </a:r>
            <a:endParaRPr lang="sv-SE" dirty="0"/>
          </a:p>
        </p:txBody>
      </p:sp>
      <p:sp>
        <p:nvSpPr>
          <p:cNvPr id="29" name="Platshållare för text 27">
            <a:extLst>
              <a:ext uri="{FF2B5EF4-FFF2-40B4-BE49-F238E27FC236}">
                <a16:creationId xmlns:a16="http://schemas.microsoft.com/office/drawing/2014/main" id="{7B962120-859C-7242-8BEB-F1D7276F9C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93876" y="2416269"/>
            <a:ext cx="3508924" cy="579026"/>
          </a:xfrm>
          <a:prstGeom prst="rect">
            <a:avLst/>
          </a:prstGeom>
        </p:spPr>
        <p:txBody>
          <a:bodyPr anchor="b"/>
          <a:lstStyle>
            <a:lvl1pPr marL="1800" indent="0" algn="l">
              <a:buNone/>
              <a:defRPr sz="1500" spc="100" baseline="0"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sv-SE" dirty="0">
                <a:effectLst/>
              </a:rPr>
              <a:t>ACTIVATION &amp; ONBOARDING</a:t>
            </a:r>
            <a:endParaRPr lang="sv-SE" dirty="0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AFE361CA-C879-6A47-86CF-0077CAE9C2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0437" y="3144303"/>
            <a:ext cx="6000169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  <a:r>
              <a:rPr lang="sv-SE" dirty="0" err="1"/>
              <a:t>branding</a:t>
            </a:r>
            <a:endParaRPr lang="sv-SE" dirty="0"/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CAC6AF00-A697-5849-8F6A-5CA7B5361E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44" name="Platshållare för text 30">
            <a:extLst>
              <a:ext uri="{FF2B5EF4-FFF2-40B4-BE49-F238E27FC236}">
                <a16:creationId xmlns:a16="http://schemas.microsoft.com/office/drawing/2014/main" id="{56A6F0F1-8BC2-594F-9134-FAA8F5530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2346" y="3144303"/>
            <a:ext cx="3500870" cy="2737120"/>
          </a:xfrm>
          <a:prstGeom prst="rect">
            <a:avLst/>
          </a:prstGeom>
        </p:spPr>
        <p:txBody>
          <a:bodyPr anchor="t"/>
          <a:lstStyle>
            <a:lvl1pPr marL="648000" indent="-648000" algn="l">
              <a:lnSpc>
                <a:spcPts val="2400"/>
              </a:lnSpc>
              <a:spcBef>
                <a:spcPts val="1600"/>
              </a:spcBef>
              <a:buFontTx/>
              <a:buBlip>
                <a:blip r:embed="rId3"/>
              </a:buBlip>
              <a:defRPr sz="1900" b="0" i="0" spc="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Easy</a:t>
            </a:r>
            <a:r>
              <a:rPr lang="sv-SE" dirty="0"/>
              <a:t> to set </a:t>
            </a:r>
            <a:r>
              <a:rPr lang="sv-SE" dirty="0" err="1"/>
              <a:t>up</a:t>
            </a:r>
            <a:r>
              <a:rPr lang="sv-SE" dirty="0"/>
              <a:t> and </a:t>
            </a:r>
            <a:r>
              <a:rPr lang="sv-SE" dirty="0" err="1"/>
              <a:t>implement</a:t>
            </a:r>
            <a:r>
              <a:rPr lang="sv-SE" dirty="0"/>
              <a:t>,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native</a:t>
            </a:r>
            <a:r>
              <a:rPr lang="sv-SE" dirty="0"/>
              <a:t> </a:t>
            </a:r>
          </a:p>
          <a:p>
            <a:pPr lvl="0"/>
            <a:r>
              <a:rPr lang="sv-SE" dirty="0" err="1"/>
              <a:t>Notification</a:t>
            </a:r>
            <a:r>
              <a:rPr lang="sv-SE" dirty="0"/>
              <a:t> and alerts</a:t>
            </a:r>
          </a:p>
          <a:p>
            <a:pPr lvl="0"/>
            <a:r>
              <a:rPr lang="sv-SE" dirty="0"/>
              <a:t>Powerful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module</a:t>
            </a:r>
            <a:endParaRPr lang="sv-SE" dirty="0"/>
          </a:p>
          <a:p>
            <a:pPr lvl="0"/>
            <a:r>
              <a:rPr lang="sv-SE" dirty="0" err="1"/>
              <a:t>Statistics</a:t>
            </a:r>
            <a:r>
              <a:rPr lang="sv-SE" dirty="0"/>
              <a:t> and </a:t>
            </a:r>
            <a:r>
              <a:rPr lang="sv-SE" dirty="0" err="1"/>
              <a:t>reports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494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4780" y="-26206"/>
            <a:ext cx="12261559" cy="6893536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C0C4EDF-A45A-1846-80E4-C982B207B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5502"/>
            <a:ext cx="10515600" cy="1326995"/>
          </a:xfrm>
        </p:spPr>
        <p:txBody>
          <a:bodyPr anchor="ctr">
            <a:noAutofit/>
          </a:bodyPr>
          <a:lstStyle>
            <a:lvl1pPr algn="ctr">
              <a:defRPr sz="8000"/>
            </a:lvl1pPr>
          </a:lstStyle>
          <a:p>
            <a:r>
              <a:rPr lang="sv-SE" dirty="0" err="1"/>
              <a:t>Our</a:t>
            </a:r>
            <a:r>
              <a:rPr lang="sv-SE" dirty="0"/>
              <a:t> solution</a:t>
            </a:r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9CD34563-887B-9740-AA17-5E29751305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56180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 i="0" cap="all" spc="120" baseline="0">
                <a:solidFill>
                  <a:schemeClr val="bg1"/>
                </a:solidFill>
                <a:latin typeface="Söhne Leicht" panose="020B03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From the </a:t>
            </a:r>
            <a:r>
              <a:rPr lang="sv-SE" dirty="0" err="1"/>
              <a:t>employer’s</a:t>
            </a:r>
            <a:r>
              <a:rPr lang="sv-SE" dirty="0"/>
              <a:t> </a:t>
            </a:r>
            <a:r>
              <a:rPr lang="sv-SE" dirty="0" err="1"/>
              <a:t>view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03EC2C02-355D-BA49-8363-FB7BC281FC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4217112"/>
            <a:ext cx="10515599" cy="364648"/>
          </a:xfrm>
          <a:prstGeom prst="rect">
            <a:avLst/>
          </a:prstGeom>
        </p:spPr>
        <p:txBody>
          <a:bodyPr anchor="t"/>
          <a:lstStyle>
            <a:lvl1pPr marL="1800" indent="0" algn="ctr">
              <a:buNone/>
              <a:defRPr sz="1500" spc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lvl="0"/>
            <a:r>
              <a:rPr lang="sv-SE" dirty="0"/>
              <a:t>Page  6 – 10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EA9FB462-BD19-9B40-8852-69F7C0BF2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5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5921" y="-26206"/>
            <a:ext cx="12243840" cy="689353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9684D65-CA14-E349-89C9-426BF513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179" y="731520"/>
            <a:ext cx="1987303" cy="206881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11EDC245-7F36-6549-90E7-958140369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5254" y="3158170"/>
            <a:ext cx="3579967" cy="1761689"/>
          </a:xfrm>
        </p:spPr>
        <p:txBody>
          <a:bodyPr anchor="b">
            <a:normAutofit/>
          </a:bodyPr>
          <a:lstStyle>
            <a:lvl1pPr algn="l">
              <a:defRPr sz="4700" spc="-50" baseline="0"/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endParaRPr lang="sv-SE" dirty="0"/>
          </a:p>
        </p:txBody>
      </p:sp>
      <p:sp>
        <p:nvSpPr>
          <p:cNvPr id="9" name="Platshållare för text 9">
            <a:extLst>
              <a:ext uri="{FF2B5EF4-FFF2-40B4-BE49-F238E27FC236}">
                <a16:creationId xmlns:a16="http://schemas.microsoft.com/office/drawing/2014/main" id="{93B0122D-36C5-DA40-9EAD-0342038949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27916" y="5168102"/>
            <a:ext cx="3457306" cy="8981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1800"/>
              </a:lnSpc>
              <a:buNone/>
              <a:defRPr sz="13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Annelie </a:t>
            </a:r>
            <a:r>
              <a:rPr lang="sv-SE" dirty="0" err="1"/>
              <a:t>Demred</a:t>
            </a:r>
            <a:endParaRPr lang="sv-SE" dirty="0"/>
          </a:p>
          <a:p>
            <a:pPr lvl="0"/>
            <a:r>
              <a:rPr lang="sv-SE" dirty="0" err="1"/>
              <a:t>Annelie.demred@whistlelink.com</a:t>
            </a:r>
            <a:endParaRPr lang="sv-SE" dirty="0"/>
          </a:p>
          <a:p>
            <a:pPr lvl="0"/>
            <a:r>
              <a:rPr lang="sv-SE" dirty="0"/>
              <a:t>+46 706 838 288</a:t>
            </a:r>
          </a:p>
        </p:txBody>
      </p:sp>
    </p:spTree>
    <p:extLst>
      <p:ext uri="{BB962C8B-B14F-4D97-AF65-F5344CB8AC3E}">
        <p14:creationId xmlns:p14="http://schemas.microsoft.com/office/powerpoint/2010/main" val="240717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34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706" y="0"/>
            <a:ext cx="12213411" cy="6876405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FA2A43-8354-0147-88A8-F9BAAA075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9313" y="3133705"/>
            <a:ext cx="588722" cy="14559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A244294-DED0-0B4D-B810-DBE1EB7D47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08588" y="3133705"/>
            <a:ext cx="588722" cy="14559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D8342D4-1B5D-DC4A-9EB5-0E6157B17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03974" y="3133705"/>
            <a:ext cx="588722" cy="145598"/>
          </a:xfrm>
          <a:prstGeom prst="rect">
            <a:avLst/>
          </a:prstGeom>
        </p:spPr>
      </p:pic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3502887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4" name="Platshållare för text 8">
            <a:extLst>
              <a:ext uri="{FF2B5EF4-FFF2-40B4-BE49-F238E27FC236}">
                <a16:creationId xmlns:a16="http://schemas.microsoft.com/office/drawing/2014/main" id="{3D9F14CD-0715-E740-9300-059A29339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588" y="3505804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sp>
        <p:nvSpPr>
          <p:cNvPr id="25" name="Platshållare för text 8">
            <a:extLst>
              <a:ext uri="{FF2B5EF4-FFF2-40B4-BE49-F238E27FC236}">
                <a16:creationId xmlns:a16="http://schemas.microsoft.com/office/drawing/2014/main" id="{53F47BAB-49C4-FD4A-8D02-D60727A642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3974" y="3497640"/>
            <a:ext cx="3582861" cy="2265362"/>
          </a:xfrm>
          <a:prstGeom prst="rect">
            <a:avLst/>
          </a:prstGeom>
        </p:spPr>
        <p:txBody>
          <a:bodyPr anchor="t"/>
          <a:lstStyle>
            <a:lvl1pPr marL="1800" indent="0" algn="l">
              <a:lnSpc>
                <a:spcPts val="2500"/>
              </a:lnSpc>
              <a:buNone/>
              <a:defRPr sz="17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/>
              <a:t>Interactive</a:t>
            </a:r>
            <a:r>
              <a:rPr lang="sv-SE" dirty="0"/>
              <a:t> </a:t>
            </a:r>
            <a:r>
              <a:rPr lang="sv-SE" dirty="0" err="1"/>
              <a:t>Security</a:t>
            </a:r>
            <a:r>
              <a:rPr lang="sv-SE" dirty="0"/>
              <a:t> has </a:t>
            </a:r>
            <a:r>
              <a:rPr lang="sv-SE" dirty="0" err="1"/>
              <a:t>delivered</a:t>
            </a:r>
            <a:r>
              <a:rPr lang="sv-SE" dirty="0"/>
              <a:t> </a:t>
            </a:r>
            <a:r>
              <a:rPr lang="sv-SE" dirty="0" err="1"/>
              <a:t>whistleblower</a:t>
            </a:r>
            <a:r>
              <a:rPr lang="sv-SE" dirty="0"/>
              <a:t> solutions for 8 </a:t>
            </a:r>
            <a:r>
              <a:rPr lang="sv-SE" dirty="0" err="1"/>
              <a:t>years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3D9CDC9-4FC5-744D-B3BE-C2977C7E24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1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5DC80F-3B84-AD4B-A259-2818DB925A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706" y="0"/>
            <a:ext cx="12213411" cy="6876405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7543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 err="1"/>
              <a:t>Knowledge</a:t>
            </a:r>
            <a:r>
              <a:rPr lang="sv-SE" dirty="0"/>
              <a:t> &amp;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5FA2A43-8354-0147-88A8-F9BAAA0752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9313" y="4805196"/>
            <a:ext cx="588722" cy="14559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A244294-DED0-0B4D-B810-DBE1EB7D47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37719" y="4805196"/>
            <a:ext cx="588722" cy="14559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D8342D4-1B5D-DC4A-9EB5-0E6157B17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77314" y="4805196"/>
            <a:ext cx="588722" cy="145598"/>
          </a:xfrm>
          <a:prstGeom prst="rect">
            <a:avLst/>
          </a:prstGeom>
        </p:spPr>
      </p:pic>
      <p:sp>
        <p:nvSpPr>
          <p:cNvPr id="23" name="Platshållare för text 8">
            <a:extLst>
              <a:ext uri="{FF2B5EF4-FFF2-40B4-BE49-F238E27FC236}">
                <a16:creationId xmlns:a16="http://schemas.microsoft.com/office/drawing/2014/main" id="{892CE2CD-5C3C-EA48-BDB3-9A20DCB93A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040" y="5158999"/>
            <a:ext cx="4123208" cy="1321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0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/>
              <a:t>From </a:t>
            </a:r>
            <a:r>
              <a:rPr lang="sv-SE" dirty="0" err="1"/>
              <a:t>launch</a:t>
            </a:r>
            <a:r>
              <a:rPr lang="sv-SE" dirty="0"/>
              <a:t> to global </a:t>
            </a:r>
            <a:r>
              <a:rPr lang="sv-SE" dirty="0" err="1"/>
              <a:t>leader</a:t>
            </a:r>
            <a:r>
              <a:rPr lang="sv-SE" dirty="0"/>
              <a:t> in </a:t>
            </a:r>
            <a:r>
              <a:rPr lang="sv-SE" dirty="0" err="1"/>
              <a:t>six</a:t>
            </a:r>
            <a:r>
              <a:rPr lang="sv-SE" dirty="0"/>
              <a:t>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approx. 20% </a:t>
            </a:r>
            <a:r>
              <a:rPr lang="sv-SE" dirty="0" err="1"/>
              <a:t>of</a:t>
            </a:r>
            <a:r>
              <a:rPr lang="sv-SE" dirty="0"/>
              <a:t> the market </a:t>
            </a:r>
            <a:r>
              <a:rPr lang="sv-SE" dirty="0" err="1"/>
              <a:t>share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3D9CDC9-4FC5-744D-B3BE-C2977C7E24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17" name="Platshållare för text 8">
            <a:extLst>
              <a:ext uri="{FF2B5EF4-FFF2-40B4-BE49-F238E27FC236}">
                <a16:creationId xmlns:a16="http://schemas.microsoft.com/office/drawing/2014/main" id="{909D24CA-7762-FA44-8691-9B6CD503C4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118" y="5158999"/>
            <a:ext cx="3450546" cy="1321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0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 err="1">
                <a:effectLst/>
              </a:rPr>
              <a:t>Own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proprietary</a:t>
            </a:r>
            <a:r>
              <a:rPr lang="sv-SE" dirty="0">
                <a:effectLst/>
              </a:rPr>
              <a:t> software; </a:t>
            </a:r>
            <a:r>
              <a:rPr lang="sv-SE" dirty="0" err="1">
                <a:effectLst/>
              </a:rPr>
              <a:t>big</a:t>
            </a:r>
            <a:r>
              <a:rPr lang="sv-SE" dirty="0">
                <a:effectLst/>
              </a:rPr>
              <a:t> data. </a:t>
            </a:r>
            <a:r>
              <a:rPr lang="sv-SE" dirty="0" err="1">
                <a:effectLst/>
              </a:rPr>
              <a:t>Advanced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search</a:t>
            </a:r>
            <a:r>
              <a:rPr lang="sv-SE" dirty="0">
                <a:effectLst/>
              </a:rPr>
              <a:t>. Risk </a:t>
            </a:r>
            <a:r>
              <a:rPr lang="sv-SE" dirty="0" err="1">
                <a:effectLst/>
              </a:rPr>
              <a:t>analyzing</a:t>
            </a:r>
            <a:r>
              <a:rPr lang="sv-SE" dirty="0">
                <a:effectLst/>
              </a:rPr>
              <a:t>. </a:t>
            </a:r>
            <a:r>
              <a:rPr lang="sv-SE" dirty="0" err="1">
                <a:effectLst/>
              </a:rPr>
              <a:t>One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click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enforcement</a:t>
            </a:r>
            <a:r>
              <a:rPr lang="sv-SE" dirty="0">
                <a:effectLst/>
              </a:rPr>
              <a:t>. </a:t>
            </a:r>
            <a:endParaRPr lang="sv-SE" dirty="0"/>
          </a:p>
        </p:txBody>
      </p:sp>
      <p:sp>
        <p:nvSpPr>
          <p:cNvPr id="18" name="Platshållare för text 8">
            <a:extLst>
              <a:ext uri="{FF2B5EF4-FFF2-40B4-BE49-F238E27FC236}">
                <a16:creationId xmlns:a16="http://schemas.microsoft.com/office/drawing/2014/main" id="{9A9ADA65-E239-C24B-8F5D-5C91B757CD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31248" y="5158999"/>
            <a:ext cx="2822552" cy="1321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l">
              <a:lnSpc>
                <a:spcPts val="2000"/>
              </a:lnSpc>
              <a:buNone/>
              <a:defRPr sz="1500" b="0" i="0" spc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>
                <a:effectLst/>
              </a:rPr>
              <a:t>Apple </a:t>
            </a:r>
            <a:r>
              <a:rPr lang="sv-SE" dirty="0" err="1">
                <a:effectLst/>
              </a:rPr>
              <a:t>Testimonial</a:t>
            </a:r>
            <a:r>
              <a:rPr lang="sv-SE" dirty="0">
                <a:effectLst/>
              </a:rPr>
              <a:t>: “Best </a:t>
            </a:r>
            <a:r>
              <a:rPr lang="sv-SE" dirty="0" err="1">
                <a:effectLst/>
              </a:rPr>
              <a:t>user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experience</a:t>
            </a:r>
            <a:r>
              <a:rPr lang="sv-SE" dirty="0">
                <a:effectLst/>
              </a:rPr>
              <a:t> in the market”</a:t>
            </a:r>
          </a:p>
        </p:txBody>
      </p:sp>
      <p:sp>
        <p:nvSpPr>
          <p:cNvPr id="20" name="Platshållare för text 8">
            <a:extLst>
              <a:ext uri="{FF2B5EF4-FFF2-40B4-BE49-F238E27FC236}">
                <a16:creationId xmlns:a16="http://schemas.microsoft.com/office/drawing/2014/main" id="{B8FFF507-B948-834F-BA1E-9376EC8748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1916394"/>
            <a:ext cx="10515599" cy="4045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00" indent="0" algn="ctr">
              <a:lnSpc>
                <a:spcPts val="2000"/>
              </a:lnSpc>
              <a:buNone/>
              <a:defRPr sz="1200" b="0" i="0" spc="10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</a:lstStyle>
          <a:p>
            <a:pPr lvl="0"/>
            <a:r>
              <a:rPr lang="sv-SE" dirty="0">
                <a:effectLst/>
              </a:rPr>
              <a:t>ONLINE BRAND PROTECTION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106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25333D95-7EB4-9646-95FA-A0F5F8BDD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9548" y="-11495"/>
            <a:ext cx="12231090" cy="6882773"/>
          </a:xfrm>
          <a:prstGeom prst="rect">
            <a:avLst/>
          </a:prstGeom>
        </p:spPr>
      </p:pic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1079E13-AC65-934B-86A5-B63BC37AE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9557"/>
            <a:ext cx="10515600" cy="177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pc="-100" baseline="0"/>
            </a:lvl1pPr>
          </a:lstStyle>
          <a:p>
            <a:r>
              <a:rPr lang="sv-SE" dirty="0"/>
              <a:t>Partner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sp>
        <p:nvSpPr>
          <p:cNvPr id="8" name="Underrubrik 2">
            <a:extLst>
              <a:ext uri="{FF2B5EF4-FFF2-40B4-BE49-F238E27FC236}">
                <a16:creationId xmlns:a16="http://schemas.microsoft.com/office/drawing/2014/main" id="{D82FA2A2-74CB-7144-B058-64BF23DD0E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cap="all" spc="120" baseline="0">
                <a:solidFill>
                  <a:schemeClr val="tx1"/>
                </a:solidFill>
                <a:latin typeface="Söhne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us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3D9CDC9-4FC5-744D-B3BE-C2977C7E24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3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FED3383D-8F53-0548-B9F5-1309D0342B6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DBF88E37-5F0E-404B-935F-9138B56C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</p:spTree>
    <p:extLst>
      <p:ext uri="{BB962C8B-B14F-4D97-AF65-F5344CB8AC3E}">
        <p14:creationId xmlns:p14="http://schemas.microsoft.com/office/powerpoint/2010/main" val="108608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23" r:id="rId3"/>
    <p:sldLayoutId id="2147483724" r:id="rId4"/>
    <p:sldLayoutId id="2147483722" r:id="rId5"/>
    <p:sldLayoutId id="2147483759" r:id="rId6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bg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b="0" i="0" kern="1200" spc="120" baseline="0">
          <a:solidFill>
            <a:schemeClr val="bg1"/>
          </a:solidFill>
          <a:latin typeface="Söhne Leicht" panose="020B03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096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  <p15:guide id="4" orient="horz" pos="14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64231F-7097-1D48-AFD9-1C906BFB6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6060652-0289-964B-801F-695E4C16CB1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240320" y="6297226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55337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58" r:id="rId2"/>
    <p:sldLayoutId id="2147483741" r:id="rId3"/>
    <p:sldLayoutId id="2147483753" r:id="rId4"/>
    <p:sldLayoutId id="2147483734" r:id="rId5"/>
    <p:sldLayoutId id="2147483738" r:id="rId6"/>
    <p:sldLayoutId id="2147483740" r:id="rId7"/>
    <p:sldLayoutId id="2147483751" r:id="rId8"/>
    <p:sldLayoutId id="2147483756" r:id="rId9"/>
    <p:sldLayoutId id="2147483739" r:id="rId10"/>
    <p:sldLayoutId id="2147483742" r:id="rId11"/>
    <p:sldLayoutId id="2147483743" r:id="rId12"/>
    <p:sldLayoutId id="2147483744" r:id="rId13"/>
    <p:sldLayoutId id="2147483746" r:id="rId14"/>
    <p:sldLayoutId id="2147483745" r:id="rId15"/>
    <p:sldLayoutId id="2147483748" r:id="rId16"/>
    <p:sldLayoutId id="2147483747" r:id="rId1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tx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28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64231F-7097-1D48-AFD9-1C906BFB6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6060652-0289-964B-801F-695E4C16CB1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40320" y="6305177"/>
            <a:ext cx="1492238" cy="15874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9AF3552-5E99-8B40-8654-12BB141E171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6" name="Platshållare för rubrik 1">
            <a:extLst>
              <a:ext uri="{FF2B5EF4-FFF2-40B4-BE49-F238E27FC236}">
                <a16:creationId xmlns:a16="http://schemas.microsoft.com/office/drawing/2014/main" id="{8F6C46AE-2F08-9944-8753-BF47C7D57713}"/>
              </a:ext>
            </a:extLst>
          </p:cNvPr>
          <p:cNvSpPr txBox="1">
            <a:spLocks/>
          </p:cNvSpPr>
          <p:nvPr userDrawn="1"/>
        </p:nvSpPr>
        <p:spPr>
          <a:xfrm>
            <a:off x="838200" y="1129558"/>
            <a:ext cx="10515600" cy="699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/>
              <a:t>For admins &amp; whistleblowers</a:t>
            </a:r>
            <a:endParaRPr lang="sv-SE" dirty="0"/>
          </a:p>
        </p:txBody>
      </p:sp>
      <p:sp>
        <p:nvSpPr>
          <p:cNvPr id="7" name="Platshållare för text 30">
            <a:extLst>
              <a:ext uri="{FF2B5EF4-FFF2-40B4-BE49-F238E27FC236}">
                <a16:creationId xmlns:a16="http://schemas.microsoft.com/office/drawing/2014/main" id="{A46F5FB1-2426-6A45-87AC-C2CCF757FBE3}"/>
              </a:ext>
            </a:extLst>
          </p:cNvPr>
          <p:cNvSpPr txBox="1">
            <a:spLocks/>
          </p:cNvSpPr>
          <p:nvPr userDrawn="1"/>
        </p:nvSpPr>
        <p:spPr>
          <a:xfrm>
            <a:off x="1535746" y="3144303"/>
            <a:ext cx="5058164" cy="2737120"/>
          </a:xfrm>
          <a:prstGeom prst="rect">
            <a:avLst/>
          </a:prstGeom>
        </p:spPr>
        <p:txBody>
          <a:bodyPr anchor="t"/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1600"/>
              </a:spcBef>
              <a:spcAft>
                <a:spcPts val="200"/>
              </a:spcAft>
              <a:buClrTx/>
              <a:buSzPct val="100000"/>
              <a:buFontTx/>
              <a:buBlip>
                <a:blip r:embed="rId10"/>
              </a:buBlip>
              <a:tabLst/>
              <a:defRPr sz="1900" b="0" i="0" kern="1200" spc="0" baseline="0">
                <a:solidFill>
                  <a:schemeClr val="bg1"/>
                </a:solidFill>
                <a:latin typeface="Söhne Leicht" panose="020B03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Easy to set up and implement, with native branding</a:t>
            </a:r>
          </a:p>
          <a:p>
            <a:r>
              <a:rPr lang="sv-SE"/>
              <a:t>Notification and alerts</a:t>
            </a:r>
          </a:p>
          <a:p>
            <a:r>
              <a:rPr lang="sv-SE"/>
              <a:t>Powerful communication module</a:t>
            </a:r>
          </a:p>
          <a:p>
            <a:r>
              <a:rPr lang="sv-SE"/>
              <a:t>Statistics and reports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492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50" r:id="rId2"/>
    <p:sldLayoutId id="2147483731" r:id="rId3"/>
    <p:sldLayoutId id="2147483754" r:id="rId4"/>
    <p:sldLayoutId id="2147483675" r:id="rId5"/>
    <p:sldLayoutId id="2147483752" r:id="rId6"/>
    <p:sldLayoutId id="2147483667" r:id="rId7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tx1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28" userDrawn="1">
          <p15:clr>
            <a:srgbClr val="F26B43"/>
          </p15:clr>
        </p15:guide>
        <p15:guide id="3" orient="horz" pos="102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A52AF71-ED22-F542-890C-0DA9421DF4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41646" y="6298553"/>
            <a:ext cx="1492238" cy="158749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92CCC5-FF5C-3846-98AF-4C61BD02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7"/>
            <a:ext cx="10515600" cy="3052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F11C355C-FB54-DB47-8564-CDF7C772B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750627"/>
            <a:ext cx="10515600" cy="338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sv-SE" dirty="0"/>
              <a:t>KAPITELRUBRIK</a:t>
            </a:r>
          </a:p>
        </p:txBody>
      </p:sp>
    </p:spTree>
    <p:extLst>
      <p:ext uri="{BB962C8B-B14F-4D97-AF65-F5344CB8AC3E}">
        <p14:creationId xmlns:p14="http://schemas.microsoft.com/office/powerpoint/2010/main" val="117759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57" r:id="rId2"/>
    <p:sldLayoutId id="2147483682" r:id="rId3"/>
    <p:sldLayoutId id="2147483755" r:id="rId4"/>
    <p:sldLayoutId id="2147483726" r:id="rId5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spc="-100" baseline="0">
          <a:solidFill>
            <a:schemeClr val="accent5"/>
          </a:solidFill>
          <a:latin typeface="Söhne" panose="020B0503030202060203" pitchFamily="34" charset="77"/>
          <a:ea typeface="+mj-ea"/>
          <a:cs typeface="+mj-cs"/>
        </a:defRPr>
      </a:lvl1pPr>
    </p:titleStyle>
    <p:bodyStyle>
      <a:lvl1pPr marL="1800" marR="0" indent="0" algn="ctr" defTabSz="914400" rtl="0" eaLnBrk="1" fontAlgn="auto" latinLnBrk="0" hangingPunct="1">
        <a:lnSpc>
          <a:spcPts val="1400"/>
        </a:lnSpc>
        <a:spcBef>
          <a:spcPts val="200"/>
        </a:spcBef>
        <a:spcAft>
          <a:spcPts val="200"/>
        </a:spcAft>
        <a:buClrTx/>
        <a:buSzPct val="100000"/>
        <a:buFontTx/>
        <a:buNone/>
        <a:tabLst/>
        <a:defRPr sz="1200" kern="1200" spc="120" baseline="0">
          <a:solidFill>
            <a:schemeClr val="accent5"/>
          </a:solidFill>
          <a:latin typeface="Söhne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öhne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28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2670B960-7DAA-994D-9E2A-2F08B5BE2500}"/>
              </a:ext>
            </a:extLst>
          </p:cNvPr>
          <p:cNvSpPr/>
          <p:nvPr/>
        </p:nvSpPr>
        <p:spPr>
          <a:xfrm>
            <a:off x="0" y="0"/>
            <a:ext cx="122601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Bildobjekt 16" descr="En bild som visar text&#10;&#10;Automatiskt genererad beskrivning">
            <a:extLst>
              <a:ext uri="{FF2B5EF4-FFF2-40B4-BE49-F238E27FC236}">
                <a16:creationId xmlns:a16="http://schemas.microsoft.com/office/drawing/2014/main" id="{5AD47BF9-2284-3F44-9C44-A40FBB3FC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779" y="1212549"/>
            <a:ext cx="7253343" cy="4785981"/>
          </a:xfrm>
          <a:prstGeom prst="rect">
            <a:avLst/>
          </a:prstGeom>
        </p:spPr>
      </p:pic>
      <p:sp>
        <p:nvSpPr>
          <p:cNvPr id="19" name="Rubrik 2">
            <a:extLst>
              <a:ext uri="{FF2B5EF4-FFF2-40B4-BE49-F238E27FC236}">
                <a16:creationId xmlns:a16="http://schemas.microsoft.com/office/drawing/2014/main" id="{81C1E1F0-C531-B848-809D-673CB36100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821" y="1802337"/>
            <a:ext cx="4928287" cy="1143674"/>
          </a:xfrm>
        </p:spPr>
        <p:txBody>
          <a:bodyPr>
            <a:normAutofit/>
          </a:bodyPr>
          <a:lstStyle/>
          <a:p>
            <a:pPr algn="l">
              <a:tabLst>
                <a:tab pos="2841625" algn="l"/>
              </a:tabLst>
            </a:pPr>
            <a:r>
              <a:rPr lang="sv-SE" sz="3800" dirty="0" err="1">
                <a:solidFill>
                  <a:schemeClr val="tx1"/>
                </a:solidFill>
              </a:rPr>
              <a:t>Onboarding</a:t>
            </a:r>
            <a:r>
              <a:rPr lang="sv-SE" sz="3800" dirty="0">
                <a:solidFill>
                  <a:schemeClr val="tx1"/>
                </a:solidFill>
              </a:rPr>
              <a:t> May 2022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4C97D23-CD1E-0DE2-3C57-4605028C4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320" y="6130966"/>
            <a:ext cx="1492238" cy="1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DBF8AF97-3613-AF49-8B24-B339CFAEACA1}"/>
              </a:ext>
            </a:extLst>
          </p:cNvPr>
          <p:cNvSpPr/>
          <p:nvPr/>
        </p:nvSpPr>
        <p:spPr>
          <a:xfrm>
            <a:off x="533371" y="3727485"/>
            <a:ext cx="896039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Case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759EA85-9A08-5D4F-B0A3-8E4849A3281D}"/>
              </a:ext>
            </a:extLst>
          </p:cNvPr>
          <p:cNvSpPr txBox="1"/>
          <p:nvPr/>
        </p:nvSpPr>
        <p:spPr>
          <a:xfrm>
            <a:off x="8850088" y="3386096"/>
            <a:ext cx="136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MAX 3 MONTHS</a:t>
            </a:r>
          </a:p>
          <a:p>
            <a:endParaRPr lang="sv-SE" sz="1200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EFD79A1-4299-514E-B333-EB7E063EC12F}"/>
              </a:ext>
            </a:extLst>
          </p:cNvPr>
          <p:cNvSpPr txBox="1"/>
          <p:nvPr/>
        </p:nvSpPr>
        <p:spPr>
          <a:xfrm>
            <a:off x="6314705" y="3942922"/>
            <a:ext cx="456120" cy="30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/>
              <a:t>YES</a:t>
            </a:r>
            <a:endParaRPr lang="sv-SE" sz="1100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780ED14-41AD-9D46-8477-547707D51764}"/>
              </a:ext>
            </a:extLst>
          </p:cNvPr>
          <p:cNvSpPr txBox="1"/>
          <p:nvPr/>
        </p:nvSpPr>
        <p:spPr>
          <a:xfrm>
            <a:off x="6308883" y="5619915"/>
            <a:ext cx="456120" cy="30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/>
              <a:t>NO</a:t>
            </a:r>
            <a:endParaRPr lang="sv-SE" sz="1000" dirty="0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A868A3D-8C00-DB43-8113-0896D9DB780B}"/>
              </a:ext>
            </a:extLst>
          </p:cNvPr>
          <p:cNvSpPr txBox="1"/>
          <p:nvPr/>
        </p:nvSpPr>
        <p:spPr>
          <a:xfrm>
            <a:off x="2441953" y="2526576"/>
            <a:ext cx="136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CONFIRMATION</a:t>
            </a:r>
            <a:br>
              <a:rPr lang="sv-SE" sz="600" dirty="0"/>
            </a:br>
            <a:r>
              <a:rPr lang="sv-SE" sz="600" dirty="0"/>
              <a:t>MAX 7 DAYS</a:t>
            </a:r>
          </a:p>
          <a:p>
            <a:endParaRPr lang="sv-SE" sz="1200" dirty="0"/>
          </a:p>
        </p:txBody>
      </p:sp>
      <p:cxnSp>
        <p:nvCxnSpPr>
          <p:cNvPr id="18" name="Rak pil 17">
            <a:extLst>
              <a:ext uri="{FF2B5EF4-FFF2-40B4-BE49-F238E27FC236}">
                <a16:creationId xmlns:a16="http://schemas.microsoft.com/office/drawing/2014/main" id="{360ABF79-06DE-8D42-8892-20F386D59668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6542765" y="4251398"/>
            <a:ext cx="0" cy="2317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pil 24">
            <a:extLst>
              <a:ext uri="{FF2B5EF4-FFF2-40B4-BE49-F238E27FC236}">
                <a16:creationId xmlns:a16="http://schemas.microsoft.com/office/drawing/2014/main" id="{ED3BF87C-0ED3-274C-A623-3E47030D8785}"/>
              </a:ext>
            </a:extLst>
          </p:cNvPr>
          <p:cNvCxnSpPr>
            <a:cxnSpLocks/>
          </p:cNvCxnSpPr>
          <p:nvPr/>
        </p:nvCxnSpPr>
        <p:spPr>
          <a:xfrm>
            <a:off x="7767252" y="2279685"/>
            <a:ext cx="0" cy="1135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 25">
            <a:extLst>
              <a:ext uri="{FF2B5EF4-FFF2-40B4-BE49-F238E27FC236}">
                <a16:creationId xmlns:a16="http://schemas.microsoft.com/office/drawing/2014/main" id="{412EBA95-0067-F24D-B53F-00163C8CF9FD}"/>
              </a:ext>
            </a:extLst>
          </p:cNvPr>
          <p:cNvCxnSpPr>
            <a:cxnSpLocks/>
          </p:cNvCxnSpPr>
          <p:nvPr/>
        </p:nvCxnSpPr>
        <p:spPr>
          <a:xfrm flipV="1">
            <a:off x="8122266" y="2230654"/>
            <a:ext cx="0" cy="11845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CD0CFCF0-31F6-6240-9248-43D87C5C92A6}"/>
              </a:ext>
            </a:extLst>
          </p:cNvPr>
          <p:cNvSpPr/>
          <p:nvPr/>
        </p:nvSpPr>
        <p:spPr>
          <a:xfrm>
            <a:off x="1811367" y="3790480"/>
            <a:ext cx="1203785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Recipient/</a:t>
            </a: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ADMIN USER WITH FULL ACCESS</a:t>
            </a:r>
          </a:p>
        </p:txBody>
      </p:sp>
      <p:sp>
        <p:nvSpPr>
          <p:cNvPr id="29" name="Rubrik 1">
            <a:extLst>
              <a:ext uri="{FF2B5EF4-FFF2-40B4-BE49-F238E27FC236}">
                <a16:creationId xmlns:a16="http://schemas.microsoft.com/office/drawing/2014/main" id="{070FBB7D-AD1E-C741-B9F1-6D75E78E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860"/>
            <a:ext cx="10515600" cy="690994"/>
          </a:xfrm>
        </p:spPr>
        <p:txBody>
          <a:bodyPr>
            <a:normAutofit fontScale="90000"/>
          </a:bodyPr>
          <a:lstStyle/>
          <a:p>
            <a:r>
              <a:rPr lang="sv-SE" dirty="0"/>
              <a:t>USER CONTROLLED ACCESS</a:t>
            </a:r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31" name="Rak pil 30">
            <a:extLst>
              <a:ext uri="{FF2B5EF4-FFF2-40B4-BE49-F238E27FC236}">
                <a16:creationId xmlns:a16="http://schemas.microsoft.com/office/drawing/2014/main" id="{AF32A824-7473-5647-96E9-EABDBC363650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3071421" y="3532630"/>
            <a:ext cx="1211499" cy="6412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pil 32">
            <a:extLst>
              <a:ext uri="{FF2B5EF4-FFF2-40B4-BE49-F238E27FC236}">
                <a16:creationId xmlns:a16="http://schemas.microsoft.com/office/drawing/2014/main" id="{EF9B7C72-81C0-F045-80E5-9EBFA69B12E5}"/>
              </a:ext>
            </a:extLst>
          </p:cNvPr>
          <p:cNvCxnSpPr>
            <a:cxnSpLocks/>
          </p:cNvCxnSpPr>
          <p:nvPr/>
        </p:nvCxnSpPr>
        <p:spPr>
          <a:xfrm>
            <a:off x="6770825" y="4072982"/>
            <a:ext cx="32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Underrubrik 3">
            <a:extLst>
              <a:ext uri="{FF2B5EF4-FFF2-40B4-BE49-F238E27FC236}">
                <a16:creationId xmlns:a16="http://schemas.microsoft.com/office/drawing/2014/main" id="{339589F1-7BE1-784E-BE77-50A593B346A8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40" name="Rak pil 39">
            <a:extLst>
              <a:ext uri="{FF2B5EF4-FFF2-40B4-BE49-F238E27FC236}">
                <a16:creationId xmlns:a16="http://schemas.microsoft.com/office/drawing/2014/main" id="{2AD8DD2A-8656-C749-BA49-DFB495C54C1F}"/>
              </a:ext>
            </a:extLst>
          </p:cNvPr>
          <p:cNvCxnSpPr>
            <a:cxnSpLocks/>
          </p:cNvCxnSpPr>
          <p:nvPr/>
        </p:nvCxnSpPr>
        <p:spPr>
          <a:xfrm flipH="1">
            <a:off x="6536943" y="4764561"/>
            <a:ext cx="5822" cy="8245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 14">
            <a:extLst>
              <a:ext uri="{FF2B5EF4-FFF2-40B4-BE49-F238E27FC236}">
                <a16:creationId xmlns:a16="http://schemas.microsoft.com/office/drawing/2014/main" id="{DFF80B14-B5E7-D249-AA8D-552919F01515}"/>
              </a:ext>
            </a:extLst>
          </p:cNvPr>
          <p:cNvGrpSpPr/>
          <p:nvPr/>
        </p:nvGrpSpPr>
        <p:grpSpPr>
          <a:xfrm>
            <a:off x="6211163" y="3429000"/>
            <a:ext cx="5817790" cy="2909132"/>
            <a:chOff x="6059261" y="2077104"/>
            <a:chExt cx="5817790" cy="2909132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9D668672-EE5E-E04C-BE65-EF28E9C376F2}"/>
                </a:ext>
              </a:extLst>
            </p:cNvPr>
            <p:cNvSpPr/>
            <p:nvPr/>
          </p:nvSpPr>
          <p:spPr>
            <a:xfrm>
              <a:off x="7242543" y="2077104"/>
              <a:ext cx="1200667" cy="2014716"/>
            </a:xfrm>
            <a:prstGeom prst="rect">
              <a:avLst/>
            </a:prstGeom>
            <a:solidFill>
              <a:schemeClr val="accent2"/>
            </a:solidFill>
            <a:ln w="31750">
              <a:solidFill>
                <a:schemeClr val="bg1"/>
              </a:solidFill>
            </a:ln>
            <a:effectLst>
              <a:outerShdw blurRad="215900" dist="152400" dir="540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900" dirty="0" err="1">
                  <a:solidFill>
                    <a:schemeClr val="tx1"/>
                  </a:solidFill>
                  <a:latin typeface="Söhne" panose="020B0503030202060203" pitchFamily="34" charset="77"/>
                </a:rPr>
                <a:t>Internal</a:t>
              </a:r>
              <a:br>
                <a:rPr lang="sv-SE" sz="900" dirty="0">
                  <a:solidFill>
                    <a:schemeClr val="tx1"/>
                  </a:solidFill>
                  <a:latin typeface="Söhne" panose="020B0503030202060203" pitchFamily="34" charset="77"/>
                </a:rPr>
              </a:br>
              <a:r>
                <a:rPr lang="sv-SE" sz="900" dirty="0" err="1">
                  <a:solidFill>
                    <a:schemeClr val="tx1"/>
                  </a:solidFill>
                  <a:latin typeface="Söhne" panose="020B0503030202060203" pitchFamily="34" charset="77"/>
                </a:rPr>
                <a:t>investigation</a:t>
              </a:r>
              <a:endParaRPr lang="sv-SE" sz="900" dirty="0">
                <a:solidFill>
                  <a:schemeClr val="tx1"/>
                </a:solidFill>
                <a:latin typeface="Söhne" panose="020B0503030202060203" pitchFamily="34" charset="77"/>
              </a:endParaRP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339DB3DB-78E2-B246-971F-21F5A56567A1}"/>
                </a:ext>
              </a:extLst>
            </p:cNvPr>
            <p:cNvSpPr txBox="1"/>
            <p:nvPr/>
          </p:nvSpPr>
          <p:spPr>
            <a:xfrm>
              <a:off x="6059261" y="3140498"/>
              <a:ext cx="819347" cy="23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800" dirty="0"/>
                <a:t>INVESTIGATE?</a:t>
              </a: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C389EA3-5246-474B-9E83-46ACA154B114}"/>
                </a:ext>
              </a:extLst>
            </p:cNvPr>
            <p:cNvSpPr/>
            <p:nvPr/>
          </p:nvSpPr>
          <p:spPr>
            <a:xfrm>
              <a:off x="8741681" y="2245528"/>
              <a:ext cx="904159" cy="690995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bg1"/>
              </a:solidFill>
            </a:ln>
            <a:effectLst>
              <a:outerShdw blurRad="215900" dist="152400" dir="540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900" dirty="0">
                  <a:solidFill>
                    <a:schemeClr val="tx1"/>
                  </a:solidFill>
                  <a:latin typeface="Söhne" panose="020B0503030202060203" pitchFamily="34" charset="77"/>
                </a:rPr>
                <a:t>Status </a:t>
              </a:r>
              <a:br>
                <a:rPr lang="sv-SE" sz="900" dirty="0">
                  <a:solidFill>
                    <a:schemeClr val="tx1"/>
                  </a:solidFill>
                  <a:latin typeface="Söhne" panose="020B0503030202060203" pitchFamily="34" charset="77"/>
                </a:rPr>
              </a:br>
              <a:r>
                <a:rPr lang="sv-SE" sz="900" dirty="0" err="1">
                  <a:solidFill>
                    <a:schemeClr val="tx1"/>
                  </a:solidFill>
                  <a:latin typeface="Söhne" panose="020B0503030202060203" pitchFamily="34" charset="77"/>
                </a:rPr>
                <a:t>update</a:t>
              </a:r>
              <a:endParaRPr lang="sv-SE" sz="900" dirty="0">
                <a:solidFill>
                  <a:schemeClr val="tx1"/>
                </a:solidFill>
                <a:latin typeface="Söhne" panose="020B0503030202060203" pitchFamily="34" charset="77"/>
              </a:endParaRPr>
            </a:p>
          </p:txBody>
        </p:sp>
        <p:cxnSp>
          <p:nvCxnSpPr>
            <p:cNvPr id="21" name="Rak pil 20">
              <a:extLst>
                <a:ext uri="{FF2B5EF4-FFF2-40B4-BE49-F238E27FC236}">
                  <a16:creationId xmlns:a16="http://schemas.microsoft.com/office/drawing/2014/main" id="{2D061865-EC56-BE4C-A2CD-F2324B59511C}"/>
                </a:ext>
              </a:extLst>
            </p:cNvPr>
            <p:cNvCxnSpPr>
              <a:cxnSpLocks/>
            </p:cNvCxnSpPr>
            <p:nvPr/>
          </p:nvCxnSpPr>
          <p:spPr>
            <a:xfrm>
              <a:off x="6390862" y="4634966"/>
              <a:ext cx="34978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Vinklad  21">
              <a:extLst>
                <a:ext uri="{FF2B5EF4-FFF2-40B4-BE49-F238E27FC236}">
                  <a16:creationId xmlns:a16="http://schemas.microsoft.com/office/drawing/2014/main" id="{4805ECA8-B138-5649-A83A-4B00B04B91B9}"/>
                </a:ext>
              </a:extLst>
            </p:cNvPr>
            <p:cNvCxnSpPr>
              <a:cxnSpLocks/>
            </p:cNvCxnSpPr>
            <p:nvPr/>
          </p:nvCxnSpPr>
          <p:spPr>
            <a:xfrm>
              <a:off x="10795628" y="2561261"/>
              <a:ext cx="495045" cy="423074"/>
            </a:xfrm>
            <a:prstGeom prst="bentConnector2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Vinklad  22">
              <a:extLst>
                <a:ext uri="{FF2B5EF4-FFF2-40B4-BE49-F238E27FC236}">
                  <a16:creationId xmlns:a16="http://schemas.microsoft.com/office/drawing/2014/main" id="{A88538CF-282F-BE44-8F99-81CD426954FB}"/>
                </a:ext>
              </a:extLst>
            </p:cNvPr>
            <p:cNvCxnSpPr>
              <a:cxnSpLocks/>
              <a:endCxn id="37" idx="2"/>
            </p:cNvCxnSpPr>
            <p:nvPr/>
          </p:nvCxnSpPr>
          <p:spPr>
            <a:xfrm rot="5400000" flipH="1" flipV="1">
              <a:off x="10462721" y="3734599"/>
              <a:ext cx="1314800" cy="523770"/>
            </a:xfrm>
            <a:prstGeom prst="bentConnector3">
              <a:avLst>
                <a:gd name="adj1" fmla="val 185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CF5AFCE0-E42F-6841-A581-91544166303F}"/>
                </a:ext>
              </a:extLst>
            </p:cNvPr>
            <p:cNvSpPr/>
            <p:nvPr/>
          </p:nvSpPr>
          <p:spPr>
            <a:xfrm>
              <a:off x="9873015" y="2240938"/>
              <a:ext cx="904159" cy="700667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bg1"/>
              </a:solidFill>
            </a:ln>
            <a:effectLst>
              <a:outerShdw blurRad="215900" dist="152400" dir="540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900" dirty="0">
                  <a:solidFill>
                    <a:schemeClr val="tx1"/>
                  </a:solidFill>
                  <a:latin typeface="Söhne" panose="020B0503030202060203" pitchFamily="34" charset="77"/>
                </a:rPr>
                <a:t>Close </a:t>
              </a:r>
              <a:br>
                <a:rPr lang="sv-SE" sz="900" dirty="0">
                  <a:solidFill>
                    <a:schemeClr val="tx1"/>
                  </a:solidFill>
                  <a:latin typeface="Söhne" panose="020B0503030202060203" pitchFamily="34" charset="77"/>
                </a:rPr>
              </a:br>
              <a:r>
                <a:rPr lang="sv-SE" sz="900" dirty="0" err="1">
                  <a:solidFill>
                    <a:schemeClr val="tx1"/>
                  </a:solidFill>
                  <a:latin typeface="Söhne" panose="020B0503030202060203" pitchFamily="34" charset="77"/>
                </a:rPr>
                <a:t>case</a:t>
              </a:r>
              <a:endParaRPr lang="sv-SE" sz="900" dirty="0">
                <a:solidFill>
                  <a:schemeClr val="tx1"/>
                </a:solidFill>
                <a:latin typeface="Söhne" panose="020B0503030202060203" pitchFamily="34" charset="77"/>
              </a:endParaRPr>
            </a:p>
          </p:txBody>
        </p:sp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9D81F287-9740-8D47-A97B-E5C97723D431}"/>
                </a:ext>
              </a:extLst>
            </p:cNvPr>
            <p:cNvSpPr/>
            <p:nvPr/>
          </p:nvSpPr>
          <p:spPr>
            <a:xfrm>
              <a:off x="9954078" y="4285574"/>
              <a:ext cx="904159" cy="700662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bg1"/>
              </a:solidFill>
            </a:ln>
            <a:effectLst>
              <a:outerShdw blurRad="215900" dist="152400" dir="540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900" dirty="0" err="1">
                  <a:solidFill>
                    <a:schemeClr val="tx1"/>
                  </a:solidFill>
                  <a:latin typeface="Söhne" panose="020B0503030202060203" pitchFamily="34" charset="77"/>
                </a:rPr>
                <a:t>Confirm</a:t>
              </a:r>
              <a:r>
                <a:rPr lang="sv-SE" sz="900" dirty="0">
                  <a:solidFill>
                    <a:schemeClr val="tx1"/>
                  </a:solidFill>
                  <a:latin typeface="Söhne" panose="020B0503030202060203" pitchFamily="34" charset="77"/>
                </a:rPr>
                <a:t> &amp; </a:t>
              </a:r>
              <a:r>
                <a:rPr lang="sv-SE" sz="900" dirty="0" err="1">
                  <a:solidFill>
                    <a:schemeClr val="tx1"/>
                  </a:solidFill>
                  <a:latin typeface="Söhne" panose="020B0503030202060203" pitchFamily="34" charset="77"/>
                </a:rPr>
                <a:t>referr</a:t>
              </a:r>
              <a:r>
                <a:rPr lang="sv-SE" sz="900" dirty="0">
                  <a:solidFill>
                    <a:schemeClr val="tx1"/>
                  </a:solidFill>
                  <a:latin typeface="Söhne" panose="020B0503030202060203" pitchFamily="34" charset="77"/>
                </a:rPr>
                <a:t> to </a:t>
              </a:r>
              <a:r>
                <a:rPr lang="sv-SE" sz="900" dirty="0" err="1">
                  <a:solidFill>
                    <a:schemeClr val="tx1"/>
                  </a:solidFill>
                  <a:latin typeface="Söhne" panose="020B0503030202060203" pitchFamily="34" charset="77"/>
                </a:rPr>
                <a:t>other</a:t>
              </a:r>
              <a:r>
                <a:rPr lang="sv-SE" sz="900" dirty="0">
                  <a:solidFill>
                    <a:schemeClr val="tx1"/>
                  </a:solidFill>
                  <a:latin typeface="Söhne" panose="020B0503030202060203" pitchFamily="34" charset="77"/>
                </a:rPr>
                <a:t> </a:t>
              </a:r>
              <a:r>
                <a:rPr lang="sv-SE" sz="900" dirty="0" err="1">
                  <a:solidFill>
                    <a:schemeClr val="tx1"/>
                  </a:solidFill>
                  <a:latin typeface="Söhne" panose="020B0503030202060203" pitchFamily="34" charset="77"/>
                </a:rPr>
                <a:t>department</a:t>
              </a:r>
              <a:endParaRPr lang="sv-SE" sz="900" dirty="0">
                <a:solidFill>
                  <a:schemeClr val="tx1"/>
                </a:solidFill>
                <a:latin typeface="Söhne" panose="020B0503030202060203" pitchFamily="34" charset="77"/>
              </a:endParaRPr>
            </a:p>
          </p:txBody>
        </p: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8081170A-C195-0A40-AB91-C53A6A913C6C}"/>
                </a:ext>
              </a:extLst>
            </p:cNvPr>
            <p:cNvSpPr/>
            <p:nvPr/>
          </p:nvSpPr>
          <p:spPr>
            <a:xfrm>
              <a:off x="10886961" y="3013172"/>
              <a:ext cx="990090" cy="325912"/>
            </a:xfrm>
            <a:prstGeom prst="rect">
              <a:avLst/>
            </a:prstGeom>
            <a:solidFill>
              <a:schemeClr val="bg2"/>
            </a:solidFill>
            <a:ln w="31750">
              <a:solidFill>
                <a:schemeClr val="bg1"/>
              </a:solidFill>
            </a:ln>
            <a:effectLst>
              <a:outerShdw blurRad="215900" dist="152400" dir="5400000" algn="t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900" dirty="0" err="1">
                  <a:solidFill>
                    <a:schemeClr val="tx1"/>
                  </a:solidFill>
                  <a:latin typeface="Söhne" panose="020B0503030202060203" pitchFamily="34" charset="77"/>
                </a:rPr>
                <a:t>Closure</a:t>
              </a:r>
              <a:endParaRPr lang="sv-SE" sz="900" dirty="0">
                <a:solidFill>
                  <a:schemeClr val="tx1"/>
                </a:solidFill>
                <a:latin typeface="Söhne" panose="020B0503030202060203" pitchFamily="34" charset="77"/>
              </a:endParaRPr>
            </a:p>
          </p:txBody>
        </p:sp>
      </p:grp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BC6BABF4-E7D0-2F41-ABF3-F13C18C25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320" y="6297226"/>
            <a:ext cx="1492238" cy="158749"/>
          </a:xfrm>
          <a:prstGeom prst="rect">
            <a:avLst/>
          </a:prstGeom>
        </p:spPr>
      </p:pic>
      <p:sp>
        <p:nvSpPr>
          <p:cNvPr id="47" name="Rektangel 46">
            <a:extLst>
              <a:ext uri="{FF2B5EF4-FFF2-40B4-BE49-F238E27FC236}">
                <a16:creationId xmlns:a16="http://schemas.microsoft.com/office/drawing/2014/main" id="{19832432-522F-1B41-A182-531721026913}"/>
              </a:ext>
            </a:extLst>
          </p:cNvPr>
          <p:cNvSpPr/>
          <p:nvPr/>
        </p:nvSpPr>
        <p:spPr>
          <a:xfrm>
            <a:off x="5208907" y="1858770"/>
            <a:ext cx="4160176" cy="371884"/>
          </a:xfrm>
          <a:prstGeom prst="rect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Whistleblower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B4746260-A30D-ED4F-9B89-1FADD95FA27C}"/>
              </a:ext>
            </a:extLst>
          </p:cNvPr>
          <p:cNvSpPr/>
          <p:nvPr/>
        </p:nvSpPr>
        <p:spPr>
          <a:xfrm>
            <a:off x="4282920" y="3187132"/>
            <a:ext cx="1459077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Subsidiary</a:t>
            </a: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CASE HANDLER WITH LIMITED ACCESS</a:t>
            </a: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64E96FA0-A1DB-7B4B-B598-13085A5922D1}"/>
              </a:ext>
            </a:extLst>
          </p:cNvPr>
          <p:cNvSpPr/>
          <p:nvPr/>
        </p:nvSpPr>
        <p:spPr>
          <a:xfrm>
            <a:off x="4274575" y="4182527"/>
            <a:ext cx="1476892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Subsidiary</a:t>
            </a: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CASE HANDLER WITH LIMITED ACCESS</a:t>
            </a: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7C6CC655-CD7A-814A-96A9-F6680D53BBBC}"/>
              </a:ext>
            </a:extLst>
          </p:cNvPr>
          <p:cNvSpPr/>
          <p:nvPr/>
        </p:nvSpPr>
        <p:spPr>
          <a:xfrm>
            <a:off x="4288480" y="5171407"/>
            <a:ext cx="1453517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Subsidiary</a:t>
            </a: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CASE HANDLER WITH LIMITED ACCESS</a:t>
            </a:r>
          </a:p>
        </p:txBody>
      </p:sp>
      <p:cxnSp>
        <p:nvCxnSpPr>
          <p:cNvPr id="65" name="Rak pil 64">
            <a:extLst>
              <a:ext uri="{FF2B5EF4-FFF2-40B4-BE49-F238E27FC236}">
                <a16:creationId xmlns:a16="http://schemas.microsoft.com/office/drawing/2014/main" id="{6EFF998B-A597-CF44-8FBB-E6FA9DC82B0D}"/>
              </a:ext>
            </a:extLst>
          </p:cNvPr>
          <p:cNvCxnSpPr>
            <a:cxnSpLocks/>
          </p:cNvCxnSpPr>
          <p:nvPr/>
        </p:nvCxnSpPr>
        <p:spPr>
          <a:xfrm>
            <a:off x="3031513" y="4182527"/>
            <a:ext cx="1209055" cy="322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ak pil 66">
            <a:extLst>
              <a:ext uri="{FF2B5EF4-FFF2-40B4-BE49-F238E27FC236}">
                <a16:creationId xmlns:a16="http://schemas.microsoft.com/office/drawing/2014/main" id="{BC095F8A-971C-9849-85DF-CCA933E22478}"/>
              </a:ext>
            </a:extLst>
          </p:cNvPr>
          <p:cNvCxnSpPr>
            <a:cxnSpLocks/>
          </p:cNvCxnSpPr>
          <p:nvPr/>
        </p:nvCxnSpPr>
        <p:spPr>
          <a:xfrm>
            <a:off x="3031513" y="4165276"/>
            <a:ext cx="1201657" cy="13516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Vinklad  83">
            <a:extLst>
              <a:ext uri="{FF2B5EF4-FFF2-40B4-BE49-F238E27FC236}">
                <a16:creationId xmlns:a16="http://schemas.microsoft.com/office/drawing/2014/main" id="{68A47DEA-7A58-E94C-A950-D74CFC786D0A}"/>
              </a:ext>
            </a:extLst>
          </p:cNvPr>
          <p:cNvCxnSpPr>
            <a:cxnSpLocks/>
            <a:stCxn id="27" idx="0"/>
          </p:cNvCxnSpPr>
          <p:nvPr/>
        </p:nvCxnSpPr>
        <p:spPr>
          <a:xfrm rot="5400000" flipH="1" flipV="1">
            <a:off x="2968326" y="1549900"/>
            <a:ext cx="1685514" cy="279564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Vinklad  86">
            <a:extLst>
              <a:ext uri="{FF2B5EF4-FFF2-40B4-BE49-F238E27FC236}">
                <a16:creationId xmlns:a16="http://schemas.microsoft.com/office/drawing/2014/main" id="{CD99B80E-6B4D-3647-83F6-9E86EC013BE2}"/>
              </a:ext>
            </a:extLst>
          </p:cNvPr>
          <p:cNvCxnSpPr>
            <a:cxnSpLocks/>
            <a:endCxn id="6" idx="0"/>
          </p:cNvCxnSpPr>
          <p:nvPr/>
        </p:nvCxnSpPr>
        <p:spPr>
          <a:xfrm rot="10800000" flipV="1">
            <a:off x="981392" y="1967379"/>
            <a:ext cx="4194553" cy="176010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ktangel 95">
            <a:extLst>
              <a:ext uri="{FF2B5EF4-FFF2-40B4-BE49-F238E27FC236}">
                <a16:creationId xmlns:a16="http://schemas.microsoft.com/office/drawing/2014/main" id="{922F977A-8CD7-0342-85A5-BDAF209BD04C}"/>
              </a:ext>
            </a:extLst>
          </p:cNvPr>
          <p:cNvSpPr/>
          <p:nvPr/>
        </p:nvSpPr>
        <p:spPr>
          <a:xfrm>
            <a:off x="6168959" y="2582406"/>
            <a:ext cx="5980837" cy="4071612"/>
          </a:xfrm>
          <a:prstGeom prst="rect">
            <a:avLst/>
          </a:prstGeom>
          <a:solidFill>
            <a:schemeClr val="accent1">
              <a:alpha val="14684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48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559291"/>
            <a:ext cx="8919713" cy="2697429"/>
          </a:xfrm>
        </p:spPr>
        <p:txBody>
          <a:bodyPr anchor="t" anchorCtr="0">
            <a:normAutofit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 err="1">
                <a:highlight>
                  <a:srgbClr val="25816D"/>
                </a:highlight>
              </a:rPr>
              <a:t>Whistleblowing</a:t>
            </a:r>
            <a:r>
              <a:rPr lang="sv-SE" sz="1900" spc="0" dirty="0">
                <a:highlight>
                  <a:srgbClr val="25816D"/>
                </a:highlight>
              </a:rPr>
              <a:t> Policy in </a:t>
            </a:r>
            <a:r>
              <a:rPr lang="sv-SE" sz="1900" spc="0" dirty="0" err="1">
                <a:highlight>
                  <a:srgbClr val="25816D"/>
                </a:highlight>
              </a:rPr>
              <a:t>line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with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other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policies</a:t>
            </a:r>
            <a:endParaRPr lang="sv-SE" sz="1900" spc="0" dirty="0">
              <a:highlight>
                <a:srgbClr val="25816D"/>
              </a:highlight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Have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clear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guidelines</a:t>
            </a:r>
            <a:r>
              <a:rPr lang="sv-SE" sz="1900" spc="0" dirty="0">
                <a:solidFill>
                  <a:srgbClr val="594D4D"/>
                </a:solidFill>
              </a:rPr>
              <a:t> for </a:t>
            </a:r>
            <a:r>
              <a:rPr lang="sv-SE" sz="1900" spc="0" dirty="0" err="1">
                <a:solidFill>
                  <a:srgbClr val="594D4D"/>
                </a:solidFill>
              </a:rPr>
              <a:t>how</a:t>
            </a:r>
            <a:r>
              <a:rPr lang="sv-SE" sz="1900" spc="0" dirty="0">
                <a:solidFill>
                  <a:srgbClr val="594D4D"/>
                </a:solidFill>
              </a:rPr>
              <a:t> to </a:t>
            </a:r>
            <a:r>
              <a:rPr lang="sv-SE" sz="1900" spc="0" dirty="0" err="1">
                <a:solidFill>
                  <a:srgbClr val="594D4D"/>
                </a:solidFill>
              </a:rPr>
              <a:t>manage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cases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Whistleblowing</a:t>
            </a:r>
            <a:r>
              <a:rPr lang="sv-SE" sz="1900" spc="0" dirty="0">
                <a:solidFill>
                  <a:srgbClr val="594D4D"/>
                </a:solidFill>
              </a:rPr>
              <a:t> policy</a:t>
            </a: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Privacy</a:t>
            </a:r>
            <a:r>
              <a:rPr lang="sv-SE" sz="1900" spc="0" dirty="0">
                <a:solidFill>
                  <a:srgbClr val="594D4D"/>
                </a:solidFill>
              </a:rPr>
              <a:t> policy</a:t>
            </a: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Policy &amp; </a:t>
            </a:r>
            <a:r>
              <a:rPr lang="sv-SE" dirty="0" err="1">
                <a:solidFill>
                  <a:schemeClr val="tx1"/>
                </a:solidFill>
              </a:rPr>
              <a:t>Processes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ONBOARDING</a:t>
            </a:r>
          </a:p>
        </p:txBody>
      </p:sp>
    </p:spTree>
    <p:extLst>
      <p:ext uri="{BB962C8B-B14F-4D97-AF65-F5344CB8AC3E}">
        <p14:creationId xmlns:p14="http://schemas.microsoft.com/office/powerpoint/2010/main" val="21614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559291"/>
            <a:ext cx="8919713" cy="2697429"/>
          </a:xfrm>
        </p:spPr>
        <p:txBody>
          <a:bodyPr anchor="t" anchorCtr="0">
            <a:normAutofit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>
                <a:highlight>
                  <a:srgbClr val="25816D"/>
                </a:highlight>
              </a:rPr>
              <a:t>Plan and </a:t>
            </a:r>
            <a:r>
              <a:rPr lang="sv-SE" sz="1900" spc="0" dirty="0" err="1">
                <a:highlight>
                  <a:srgbClr val="25816D"/>
                </a:highlight>
              </a:rPr>
              <a:t>prepare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your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external</a:t>
            </a:r>
            <a:r>
              <a:rPr lang="sv-SE" sz="1900" spc="0" dirty="0">
                <a:highlight>
                  <a:srgbClr val="25816D"/>
                </a:highlight>
              </a:rPr>
              <a:t> and </a:t>
            </a:r>
            <a:r>
              <a:rPr lang="sv-SE" sz="1900" spc="0" dirty="0" err="1">
                <a:highlight>
                  <a:srgbClr val="25816D"/>
                </a:highlight>
              </a:rPr>
              <a:t>internal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communication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carefully</a:t>
            </a:r>
            <a:br>
              <a:rPr lang="sv-SE" sz="1900" spc="0" dirty="0">
                <a:highlight>
                  <a:srgbClr val="25816D"/>
                </a:highlight>
              </a:rPr>
            </a:br>
            <a:endParaRPr lang="sv-SE" sz="1900" spc="0" dirty="0">
              <a:highlight>
                <a:srgbClr val="25816D"/>
              </a:highlight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What</a:t>
            </a:r>
            <a:r>
              <a:rPr lang="sv-SE" sz="1900" spc="0" dirty="0">
                <a:solidFill>
                  <a:srgbClr val="594D4D"/>
                </a:solidFill>
              </a:rPr>
              <a:t> to </a:t>
            </a:r>
            <a:r>
              <a:rPr lang="sv-SE" sz="1900" spc="0" dirty="0" err="1">
                <a:solidFill>
                  <a:srgbClr val="594D4D"/>
                </a:solidFill>
              </a:rPr>
              <a:t>inform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about</a:t>
            </a:r>
            <a:r>
              <a:rPr lang="sv-SE" sz="1900" spc="0" dirty="0">
                <a:solidFill>
                  <a:srgbClr val="594D4D"/>
                </a:solidFill>
              </a:rPr>
              <a:t> – make sure all </a:t>
            </a:r>
            <a:r>
              <a:rPr lang="sv-SE" sz="1900" spc="0" dirty="0" err="1">
                <a:solidFill>
                  <a:srgbClr val="594D4D"/>
                </a:solidFill>
              </a:rPr>
              <a:t>stakeholders</a:t>
            </a:r>
            <a:r>
              <a:rPr lang="sv-SE" sz="1900" spc="0" dirty="0">
                <a:solidFill>
                  <a:srgbClr val="594D4D"/>
                </a:solidFill>
              </a:rPr>
              <a:t> has the right information</a:t>
            </a:r>
          </a:p>
          <a:p>
            <a:pPr marL="648000" lvl="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Where</a:t>
            </a:r>
            <a:r>
              <a:rPr lang="sv-SE" sz="1900" spc="0" dirty="0">
                <a:solidFill>
                  <a:srgbClr val="594D4D"/>
                </a:solidFill>
              </a:rPr>
              <a:t> to </a:t>
            </a:r>
            <a:r>
              <a:rPr lang="sv-SE" sz="1900" spc="0" dirty="0" err="1">
                <a:solidFill>
                  <a:srgbClr val="594D4D"/>
                </a:solidFill>
              </a:rPr>
              <a:t>inform</a:t>
            </a:r>
            <a:r>
              <a:rPr lang="sv-SE" sz="1900" spc="0" dirty="0">
                <a:solidFill>
                  <a:srgbClr val="594D4D"/>
                </a:solidFill>
              </a:rPr>
              <a:t> – make sure the information is </a:t>
            </a:r>
            <a:r>
              <a:rPr lang="sv-SE" sz="1900" spc="0" dirty="0" err="1">
                <a:solidFill>
                  <a:srgbClr val="594D4D"/>
                </a:solidFill>
              </a:rPr>
              <a:t>accessible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When</a:t>
            </a:r>
            <a:r>
              <a:rPr lang="sv-SE" sz="1900" spc="0" dirty="0">
                <a:solidFill>
                  <a:srgbClr val="594D4D"/>
                </a:solidFill>
              </a:rPr>
              <a:t> to </a:t>
            </a:r>
            <a:r>
              <a:rPr lang="sv-SE" sz="1900" spc="0" dirty="0" err="1">
                <a:solidFill>
                  <a:srgbClr val="594D4D"/>
                </a:solidFill>
              </a:rPr>
              <a:t>inform</a:t>
            </a:r>
            <a:r>
              <a:rPr lang="sv-SE" sz="1900" spc="0" dirty="0">
                <a:solidFill>
                  <a:srgbClr val="594D4D"/>
                </a:solidFill>
              </a:rPr>
              <a:t> – </a:t>
            </a:r>
            <a:r>
              <a:rPr lang="sv-SE" sz="1900" spc="0" dirty="0" err="1">
                <a:solidFill>
                  <a:srgbClr val="594D4D"/>
                </a:solidFill>
              </a:rPr>
              <a:t>keep</a:t>
            </a:r>
            <a:r>
              <a:rPr lang="sv-SE" sz="1900" spc="0" dirty="0">
                <a:solidFill>
                  <a:srgbClr val="594D4D"/>
                </a:solidFill>
              </a:rPr>
              <a:t> information </a:t>
            </a:r>
            <a:r>
              <a:rPr lang="sv-SE" sz="1900" spc="0" dirty="0" err="1">
                <a:solidFill>
                  <a:srgbClr val="594D4D"/>
                </a:solidFill>
              </a:rPr>
              <a:t>updated</a:t>
            </a:r>
            <a:r>
              <a:rPr lang="sv-SE" sz="1900" spc="0" dirty="0">
                <a:solidFill>
                  <a:srgbClr val="594D4D"/>
                </a:solidFill>
              </a:rPr>
              <a:t> and </a:t>
            </a:r>
            <a:r>
              <a:rPr lang="sv-SE" sz="1900" spc="0" dirty="0" err="1">
                <a:solidFill>
                  <a:srgbClr val="594D4D"/>
                </a:solidFill>
              </a:rPr>
              <a:t>accessible</a:t>
            </a:r>
            <a:endParaRPr lang="sv-SE" sz="19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Communication</a:t>
            </a: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ONBOARDING</a:t>
            </a:r>
          </a:p>
        </p:txBody>
      </p:sp>
    </p:spTree>
    <p:extLst>
      <p:ext uri="{BB962C8B-B14F-4D97-AF65-F5344CB8AC3E}">
        <p14:creationId xmlns:p14="http://schemas.microsoft.com/office/powerpoint/2010/main" val="140864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6F8F5F-5EF2-3146-970C-C94199A4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/>
          <a:lstStyle/>
          <a:p>
            <a:r>
              <a:rPr lang="sv-SE" dirty="0"/>
              <a:t>INTAKE MANAGEMENT</a:t>
            </a:r>
          </a:p>
        </p:txBody>
      </p:sp>
      <p:sp>
        <p:nvSpPr>
          <p:cNvPr id="5" name="Underrubrik 3">
            <a:extLst>
              <a:ext uri="{FF2B5EF4-FFF2-40B4-BE49-F238E27FC236}">
                <a16:creationId xmlns:a16="http://schemas.microsoft.com/office/drawing/2014/main" id="{1F8E6C6E-D00B-914B-B4FE-C69EFC23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59339"/>
            <a:ext cx="10515600" cy="329313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ONBOARDING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3B9F6A3-E140-5548-96B5-E8A842CB4DC6}"/>
              </a:ext>
            </a:extLst>
          </p:cNvPr>
          <p:cNvSpPr txBox="1"/>
          <p:nvPr/>
        </p:nvSpPr>
        <p:spPr>
          <a:xfrm>
            <a:off x="1856874" y="2451457"/>
            <a:ext cx="94969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bg1"/>
                </a:solidFill>
              </a:rPr>
              <a:t>Walkthrough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of</a:t>
            </a:r>
            <a:r>
              <a:rPr lang="sv-SE" sz="2800" dirty="0">
                <a:solidFill>
                  <a:schemeClr val="bg1"/>
                </a:solidFill>
              </a:rPr>
              <a:t> the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bg1"/>
                </a:solidFill>
              </a:rPr>
              <a:t>What</a:t>
            </a:r>
            <a:r>
              <a:rPr lang="sv-SE" sz="2800" dirty="0">
                <a:solidFill>
                  <a:schemeClr val="bg1"/>
                </a:solidFill>
              </a:rPr>
              <a:t> is a 1st and 2nd </a:t>
            </a:r>
            <a:r>
              <a:rPr lang="sv-SE" sz="2800" dirty="0" err="1">
                <a:solidFill>
                  <a:schemeClr val="bg1"/>
                </a:solidFill>
              </a:rPr>
              <a:t>line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contact</a:t>
            </a:r>
            <a:r>
              <a:rPr lang="sv-SE" sz="2800" dirty="0">
                <a:solidFill>
                  <a:schemeClr val="bg1"/>
                </a:solidFill>
              </a:rPr>
              <a:t> and </a:t>
            </a:r>
            <a:r>
              <a:rPr lang="sv-SE" sz="2800" dirty="0" err="1">
                <a:solidFill>
                  <a:schemeClr val="bg1"/>
                </a:solidFill>
              </a:rPr>
              <a:t>why</a:t>
            </a:r>
            <a:r>
              <a:rPr lang="sv-SE" sz="2800" dirty="0">
                <a:solidFill>
                  <a:schemeClr val="bg1"/>
                </a:solidFill>
              </a:rPr>
              <a:t> is </a:t>
            </a:r>
            <a:r>
              <a:rPr lang="sv-SE" sz="2800" dirty="0" err="1">
                <a:solidFill>
                  <a:schemeClr val="bg1"/>
                </a:solidFill>
              </a:rPr>
              <a:t>that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needed</a:t>
            </a:r>
            <a:r>
              <a:rPr lang="sv-SE" sz="2800" dirty="0">
                <a:solidFill>
                  <a:schemeClr val="bg1"/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>
                <a:solidFill>
                  <a:schemeClr val="bg1"/>
                </a:solidFill>
              </a:rPr>
              <a:t>Specific</a:t>
            </a:r>
            <a:r>
              <a:rPr lang="sv-SE" sz="2800" dirty="0">
                <a:solidFill>
                  <a:schemeClr val="bg1"/>
                </a:solidFill>
              </a:rPr>
              <a:t> </a:t>
            </a:r>
            <a:r>
              <a:rPr lang="sv-SE" sz="2800" dirty="0" err="1">
                <a:solidFill>
                  <a:schemeClr val="bg1"/>
                </a:solidFill>
              </a:rPr>
              <a:t>guidelines</a:t>
            </a:r>
            <a:r>
              <a:rPr lang="sv-SE" sz="2800" dirty="0">
                <a:solidFill>
                  <a:schemeClr val="bg1"/>
                </a:solidFill>
              </a:rPr>
              <a:t> from the </a:t>
            </a:r>
            <a:r>
              <a:rPr lang="sv-SE" sz="2800" dirty="0" err="1">
                <a:solidFill>
                  <a:schemeClr val="bg1"/>
                </a:solidFill>
              </a:rPr>
              <a:t>client</a:t>
            </a:r>
            <a:endParaRPr lang="sv-SE" sz="2800" dirty="0">
              <a:solidFill>
                <a:schemeClr val="bg1"/>
              </a:solidFill>
            </a:endParaRPr>
          </a:p>
          <a:p>
            <a:endParaRPr lang="sv-SE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E1863DE4-9F9C-9E4E-A074-A9738B35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2561E95-0CA1-CD48-A6EF-8351F66555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5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 34">
            <a:extLst>
              <a:ext uri="{FF2B5EF4-FFF2-40B4-BE49-F238E27FC236}">
                <a16:creationId xmlns:a16="http://schemas.microsoft.com/office/drawing/2014/main" id="{BE3BA8BD-6326-E04F-80DC-81E3BBF37FC9}"/>
              </a:ext>
            </a:extLst>
          </p:cNvPr>
          <p:cNvSpPr/>
          <p:nvPr/>
        </p:nvSpPr>
        <p:spPr>
          <a:xfrm>
            <a:off x="0" y="-54708"/>
            <a:ext cx="12330469" cy="69127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Bildobjekt 52">
            <a:extLst>
              <a:ext uri="{FF2B5EF4-FFF2-40B4-BE49-F238E27FC236}">
                <a16:creationId xmlns:a16="http://schemas.microsoft.com/office/drawing/2014/main" id="{5D38253B-AF55-B749-852B-B7C3D09324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-2841240" y="2815389"/>
            <a:ext cx="21948018" cy="3532630"/>
          </a:xfrm>
          <a:prstGeom prst="rect">
            <a:avLst/>
          </a:prstGeom>
        </p:spPr>
      </p:pic>
      <p:sp>
        <p:nvSpPr>
          <p:cNvPr id="29" name="Rektangel med rundade hörn 28">
            <a:extLst>
              <a:ext uri="{FF2B5EF4-FFF2-40B4-BE49-F238E27FC236}">
                <a16:creationId xmlns:a16="http://schemas.microsoft.com/office/drawing/2014/main" id="{465AC12C-7A40-271C-7139-DB475CE70521}"/>
              </a:ext>
            </a:extLst>
          </p:cNvPr>
          <p:cNvSpPr/>
          <p:nvPr/>
        </p:nvSpPr>
        <p:spPr>
          <a:xfrm>
            <a:off x="1313868" y="2313989"/>
            <a:ext cx="9564264" cy="353263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Platshållare för text 5">
            <a:extLst>
              <a:ext uri="{FF2B5EF4-FFF2-40B4-BE49-F238E27FC236}">
                <a16:creationId xmlns:a16="http://schemas.microsoft.com/office/drawing/2014/main" id="{FBB8A8F4-45A0-43F2-C603-34C0A8FB3033}"/>
              </a:ext>
            </a:extLst>
          </p:cNvPr>
          <p:cNvSpPr txBox="1">
            <a:spLocks/>
          </p:cNvSpPr>
          <p:nvPr/>
        </p:nvSpPr>
        <p:spPr>
          <a:xfrm>
            <a:off x="2137773" y="3192868"/>
            <a:ext cx="2669255" cy="1388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 err="1"/>
              <a:t>Account</a:t>
            </a:r>
            <a:r>
              <a:rPr lang="sv-SE" sz="1600" dirty="0"/>
              <a:t> </a:t>
            </a:r>
            <a:r>
              <a:rPr lang="sv-SE" sz="1600" dirty="0" err="1"/>
              <a:t>configuration</a:t>
            </a:r>
            <a:endParaRPr lang="sv-SE" sz="1600" dirty="0"/>
          </a:p>
          <a:p>
            <a:pPr marL="0" indent="0">
              <a:buNone/>
            </a:pPr>
            <a:r>
              <a:rPr lang="sv-SE" sz="1600" dirty="0"/>
              <a:t>User Management</a:t>
            </a:r>
          </a:p>
          <a:p>
            <a:pPr marL="0" indent="0">
              <a:buNone/>
            </a:pPr>
            <a:r>
              <a:rPr lang="sv-SE" sz="1600" dirty="0"/>
              <a:t>Text &amp; </a:t>
            </a:r>
            <a:r>
              <a:rPr lang="sv-SE" sz="1600" dirty="0" err="1"/>
              <a:t>Report</a:t>
            </a:r>
            <a:r>
              <a:rPr lang="sv-SE" sz="1600" dirty="0"/>
              <a:t> form</a:t>
            </a:r>
          </a:p>
          <a:p>
            <a:pPr marL="0" indent="0">
              <a:buNone/>
            </a:pPr>
            <a:r>
              <a:rPr lang="sv-SE" sz="1600" dirty="0"/>
              <a:t>Case management</a:t>
            </a:r>
          </a:p>
          <a:p>
            <a:pPr marL="0" indent="0">
              <a:buNone/>
            </a:pPr>
            <a:r>
              <a:rPr lang="sv-SE" sz="1600" dirty="0"/>
              <a:t>Policy &amp; </a:t>
            </a:r>
            <a:r>
              <a:rPr lang="sv-SE" sz="1600" dirty="0" err="1"/>
              <a:t>Processes</a:t>
            </a:r>
            <a:endParaRPr lang="sv-SE" sz="1600" dirty="0"/>
          </a:p>
          <a:p>
            <a:pPr marL="0" indent="0">
              <a:buNone/>
            </a:pPr>
            <a:r>
              <a:rPr lang="sv-SE" sz="1600" dirty="0"/>
              <a:t>Communication</a:t>
            </a:r>
          </a:p>
        </p:txBody>
      </p:sp>
      <p:sp>
        <p:nvSpPr>
          <p:cNvPr id="32" name="Platshållare för text 5">
            <a:extLst>
              <a:ext uri="{FF2B5EF4-FFF2-40B4-BE49-F238E27FC236}">
                <a16:creationId xmlns:a16="http://schemas.microsoft.com/office/drawing/2014/main" id="{5454AA0D-3418-2A1B-F9CB-8CF17195CA1C}"/>
              </a:ext>
            </a:extLst>
          </p:cNvPr>
          <p:cNvSpPr txBox="1">
            <a:spLocks/>
          </p:cNvSpPr>
          <p:nvPr/>
        </p:nvSpPr>
        <p:spPr>
          <a:xfrm>
            <a:off x="6078420" y="3206498"/>
            <a:ext cx="4558235" cy="13887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648000" marR="0" indent="-648000" algn="l" defTabSz="914400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200"/>
              </a:spcAft>
              <a:buClrTx/>
              <a:buSzPct val="100000"/>
              <a:buFontTx/>
              <a:buBlip>
                <a:blip r:embed="rId3"/>
              </a:buBlip>
              <a:tabLst/>
              <a:defRPr sz="1900" kern="1200" spc="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dirty="0" err="1"/>
              <a:t>Meet</a:t>
            </a:r>
            <a:r>
              <a:rPr lang="sv-SE" sz="1600" dirty="0"/>
              <a:t> the </a:t>
            </a:r>
            <a:r>
              <a:rPr lang="sv-SE" sz="1600" dirty="0" err="1"/>
              <a:t>requirments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legislation</a:t>
            </a:r>
            <a:endParaRPr lang="sv-SE" sz="1600" dirty="0"/>
          </a:p>
          <a:p>
            <a:pPr marL="0" indent="0">
              <a:buNone/>
            </a:pPr>
            <a:r>
              <a:rPr lang="sv-SE" sz="1600" dirty="0" err="1"/>
              <a:t>Prepare</a:t>
            </a:r>
            <a:r>
              <a:rPr lang="sv-SE" sz="1600" dirty="0"/>
              <a:t> </a:t>
            </a:r>
            <a:r>
              <a:rPr lang="sv-SE" sz="1600" dirty="0" err="1"/>
              <a:t>internal</a:t>
            </a:r>
            <a:r>
              <a:rPr lang="sv-SE" sz="1600" dirty="0"/>
              <a:t> </a:t>
            </a:r>
            <a:r>
              <a:rPr lang="sv-SE" sz="1600" dirty="0" err="1"/>
              <a:t>processes</a:t>
            </a:r>
            <a:endParaRPr lang="sv-SE" sz="1600" dirty="0"/>
          </a:p>
          <a:p>
            <a:pPr marL="0" indent="0">
              <a:buNone/>
            </a:pPr>
            <a:r>
              <a:rPr lang="sv-SE" sz="1600" dirty="0"/>
              <a:t>Get </a:t>
            </a:r>
            <a:r>
              <a:rPr lang="sv-SE" sz="1600" dirty="0" err="1"/>
              <a:t>you</a:t>
            </a:r>
            <a:r>
              <a:rPr lang="sv-SE" sz="1600" dirty="0"/>
              <a:t> </a:t>
            </a:r>
            <a:r>
              <a:rPr lang="sv-SE" sz="1600" dirty="0" err="1"/>
              <a:t>prepared</a:t>
            </a:r>
            <a:r>
              <a:rPr lang="sv-SE" sz="1600" dirty="0"/>
              <a:t> and </a:t>
            </a:r>
            <a:r>
              <a:rPr lang="sv-SE" sz="1600" dirty="0" err="1"/>
              <a:t>up</a:t>
            </a:r>
            <a:r>
              <a:rPr lang="sv-SE" sz="1600" dirty="0"/>
              <a:t> &amp; ready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22A44E72-A229-5A2C-9BA1-95DF5E029EDE}"/>
              </a:ext>
            </a:extLst>
          </p:cNvPr>
          <p:cNvSpPr/>
          <p:nvPr/>
        </p:nvSpPr>
        <p:spPr>
          <a:xfrm>
            <a:off x="2137773" y="2870486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55E48B84-3589-816B-1632-AAF90F51915F}"/>
              </a:ext>
            </a:extLst>
          </p:cNvPr>
          <p:cNvSpPr/>
          <p:nvPr/>
        </p:nvSpPr>
        <p:spPr>
          <a:xfrm>
            <a:off x="6160899" y="2870486"/>
            <a:ext cx="384001" cy="100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E18CBC74-8A4D-DE3A-7D26-5480C79E495E}"/>
              </a:ext>
            </a:extLst>
          </p:cNvPr>
          <p:cNvSpPr txBox="1">
            <a:spLocks/>
          </p:cNvSpPr>
          <p:nvPr/>
        </p:nvSpPr>
        <p:spPr>
          <a:xfrm>
            <a:off x="838200" y="889204"/>
            <a:ext cx="10515600" cy="699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Söhne" panose="020B0503030202060203" pitchFamily="34" charset="77"/>
                <a:ea typeface="+mj-ea"/>
                <a:cs typeface="+mj-cs"/>
              </a:defRPr>
            </a:lvl1pPr>
          </a:lstStyle>
          <a:p>
            <a:r>
              <a:rPr lang="sv-SE" sz="42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28D79DA-A0CB-20C0-5785-77252FABD282}"/>
              </a:ext>
            </a:extLst>
          </p:cNvPr>
          <p:cNvSpPr/>
          <p:nvPr/>
        </p:nvSpPr>
        <p:spPr>
          <a:xfrm>
            <a:off x="2010773" y="2480063"/>
            <a:ext cx="1959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spc="110" dirty="0">
                <a:solidFill>
                  <a:schemeClr val="tx2"/>
                </a:solidFill>
                <a:latin typeface="Söhne" panose="020B0503030202060203" pitchFamily="34" charset="77"/>
              </a:rPr>
              <a:t>IMPLEMENTATION</a:t>
            </a:r>
            <a:endParaRPr lang="en-GB" sz="1400" spc="110" dirty="0">
              <a:solidFill>
                <a:schemeClr val="tx2"/>
              </a:solidFill>
              <a:latin typeface="Söhne" panose="020B0503030202060203" pitchFamily="34" charset="77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12C1493-6156-E8CB-CFD2-51772809C774}"/>
              </a:ext>
            </a:extLst>
          </p:cNvPr>
          <p:cNvSpPr/>
          <p:nvPr/>
        </p:nvSpPr>
        <p:spPr>
          <a:xfrm>
            <a:off x="6078420" y="2447894"/>
            <a:ext cx="1361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spc="110" dirty="0">
                <a:solidFill>
                  <a:schemeClr val="tx2"/>
                </a:solidFill>
                <a:latin typeface="Söhne" panose="020B0503030202060203" pitchFamily="34" charset="77"/>
              </a:rPr>
              <a:t>OBJECTIVES</a:t>
            </a:r>
            <a:endParaRPr lang="en-GB" sz="1400" spc="110" dirty="0">
              <a:solidFill>
                <a:schemeClr val="tx2"/>
              </a:solidFill>
              <a:latin typeface="Söhne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6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9" y="2559291"/>
            <a:ext cx="4913204" cy="2697429"/>
          </a:xfrm>
        </p:spPr>
        <p:txBody>
          <a:bodyPr anchor="t" anchorCtr="0"/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 err="1">
                <a:solidFill>
                  <a:srgbClr val="594D4D"/>
                </a:solidFill>
              </a:rPr>
              <a:t>Configuration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of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accounts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Organisation </a:t>
            </a:r>
            <a:r>
              <a:rPr lang="sv-SE" sz="1900" spc="0" dirty="0" err="1">
                <a:solidFill>
                  <a:srgbClr val="594D4D"/>
                </a:solidFill>
              </a:rPr>
              <a:t>name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WB-site URL</a:t>
            </a: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Languages</a:t>
            </a:r>
            <a:endParaRPr lang="sv-SE" sz="19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sv-SE" dirty="0" err="1">
                <a:solidFill>
                  <a:schemeClr val="tx1"/>
                </a:solidFill>
              </a:rPr>
              <a:t>Account</a:t>
            </a:r>
            <a:r>
              <a:rPr lang="sv-SE" dirty="0">
                <a:solidFill>
                  <a:schemeClr val="tx1"/>
                </a:solidFill>
              </a:rPr>
              <a:t> setup</a:t>
            </a: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CONFIGURATION</a:t>
            </a:r>
          </a:p>
        </p:txBody>
      </p:sp>
    </p:spTree>
    <p:extLst>
      <p:ext uri="{BB962C8B-B14F-4D97-AF65-F5344CB8AC3E}">
        <p14:creationId xmlns:p14="http://schemas.microsoft.com/office/powerpoint/2010/main" val="22852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9" y="2559291"/>
            <a:ext cx="5671186" cy="2697429"/>
          </a:xfrm>
        </p:spPr>
        <p:txBody>
          <a:bodyPr anchor="t" anchorCtr="0"/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 err="1">
                <a:solidFill>
                  <a:srgbClr val="594D4D"/>
                </a:solidFill>
              </a:rPr>
              <a:t>Who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should</a:t>
            </a:r>
            <a:r>
              <a:rPr lang="sv-SE" sz="1900" spc="0" dirty="0">
                <a:solidFill>
                  <a:srgbClr val="594D4D"/>
                </a:solidFill>
              </a:rPr>
              <a:t> be </a:t>
            </a:r>
            <a:r>
              <a:rPr lang="sv-SE" sz="1900" spc="0" dirty="0" err="1">
                <a:solidFill>
                  <a:srgbClr val="594D4D"/>
                </a:solidFill>
              </a:rPr>
              <a:t>receiving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cases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Invite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users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User </a:t>
            </a:r>
            <a:r>
              <a:rPr lang="sv-SE" sz="1900" spc="0" dirty="0" err="1">
                <a:solidFill>
                  <a:srgbClr val="594D4D"/>
                </a:solidFill>
              </a:rPr>
              <a:t>structure</a:t>
            </a:r>
            <a:r>
              <a:rPr lang="sv-SE" sz="1900" spc="0" dirty="0">
                <a:solidFill>
                  <a:srgbClr val="594D4D"/>
                </a:solidFill>
              </a:rPr>
              <a:t>: </a:t>
            </a:r>
            <a:r>
              <a:rPr lang="sv-SE" sz="1900" spc="0" dirty="0" err="1">
                <a:solidFill>
                  <a:srgbClr val="594D4D"/>
                </a:solidFill>
              </a:rPr>
              <a:t>roles</a:t>
            </a:r>
            <a:r>
              <a:rPr lang="sv-SE" sz="1900" spc="0" dirty="0">
                <a:solidFill>
                  <a:srgbClr val="594D4D"/>
                </a:solidFill>
              </a:rPr>
              <a:t> &amp; </a:t>
            </a:r>
            <a:r>
              <a:rPr lang="sv-SE" sz="1900" spc="0" dirty="0" err="1">
                <a:solidFill>
                  <a:srgbClr val="594D4D"/>
                </a:solidFill>
              </a:rPr>
              <a:t>responsibilites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Define</a:t>
            </a:r>
            <a:r>
              <a:rPr lang="sv-SE" sz="1900" spc="0" dirty="0">
                <a:solidFill>
                  <a:srgbClr val="594D4D"/>
                </a:solidFill>
              </a:rPr>
              <a:t> a process </a:t>
            </a: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User Management</a:t>
            </a: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USERS &amp; ROLES</a:t>
            </a:r>
          </a:p>
        </p:txBody>
      </p:sp>
    </p:spTree>
    <p:extLst>
      <p:ext uri="{BB962C8B-B14F-4D97-AF65-F5344CB8AC3E}">
        <p14:creationId xmlns:p14="http://schemas.microsoft.com/office/powerpoint/2010/main" val="32450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559291"/>
            <a:ext cx="8919713" cy="2697429"/>
          </a:xfrm>
        </p:spPr>
        <p:txBody>
          <a:bodyPr anchor="t" anchorCtr="0">
            <a:normAutofit fontScale="92500" lnSpcReduction="20000"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 err="1">
                <a:highlight>
                  <a:srgbClr val="25816D"/>
                </a:highlight>
              </a:rPr>
              <a:t>What</a:t>
            </a:r>
            <a:r>
              <a:rPr lang="sv-SE" sz="1900" spc="0" dirty="0">
                <a:highlight>
                  <a:srgbClr val="25816D"/>
                </a:highlight>
              </a:rPr>
              <a:t> do </a:t>
            </a:r>
            <a:r>
              <a:rPr lang="sv-SE" sz="1900" spc="0" dirty="0" err="1">
                <a:highlight>
                  <a:srgbClr val="25816D"/>
                </a:highlight>
              </a:rPr>
              <a:t>you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want</a:t>
            </a:r>
            <a:r>
              <a:rPr lang="sv-SE" sz="1900" spc="0" dirty="0">
                <a:highlight>
                  <a:srgbClr val="25816D"/>
                </a:highlight>
              </a:rPr>
              <a:t> and </a:t>
            </a:r>
            <a:r>
              <a:rPr lang="sv-SE" sz="1900" spc="0" dirty="0" err="1">
                <a:highlight>
                  <a:srgbClr val="25816D"/>
                </a:highlight>
              </a:rPr>
              <a:t>need</a:t>
            </a:r>
            <a:r>
              <a:rPr lang="sv-SE" sz="1900" spc="0" dirty="0">
                <a:highlight>
                  <a:srgbClr val="25816D"/>
                </a:highlight>
              </a:rPr>
              <a:t> to </a:t>
            </a:r>
            <a:r>
              <a:rPr lang="sv-SE" sz="1900" spc="0" dirty="0" err="1">
                <a:highlight>
                  <a:srgbClr val="25816D"/>
                </a:highlight>
              </a:rPr>
              <a:t>communicate</a:t>
            </a:r>
            <a:r>
              <a:rPr lang="sv-SE" sz="1900" spc="0" dirty="0">
                <a:highlight>
                  <a:srgbClr val="25816D"/>
                </a:highlight>
              </a:rPr>
              <a:t> – </a:t>
            </a:r>
            <a:r>
              <a:rPr lang="sv-SE" sz="1900" spc="0" dirty="0" err="1">
                <a:highlight>
                  <a:srgbClr val="25816D"/>
                </a:highlight>
              </a:rPr>
              <a:t>why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are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we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doing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this</a:t>
            </a:r>
            <a:r>
              <a:rPr lang="sv-SE" sz="1900" spc="0" dirty="0">
                <a:highlight>
                  <a:srgbClr val="25816D"/>
                </a:highlight>
              </a:rPr>
              <a:t>? </a:t>
            </a:r>
            <a:br>
              <a:rPr lang="sv-SE" sz="1900" spc="0" dirty="0">
                <a:highlight>
                  <a:srgbClr val="25816D"/>
                </a:highlight>
              </a:rPr>
            </a:br>
            <a:endParaRPr lang="sv-SE" sz="1900" spc="0" dirty="0">
              <a:highlight>
                <a:srgbClr val="25816D"/>
              </a:highlight>
            </a:endParaRPr>
          </a:p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 err="1">
                <a:solidFill>
                  <a:schemeClr val="bg2">
                    <a:lumMod val="25000"/>
                  </a:schemeClr>
                </a:solidFill>
              </a:rPr>
              <a:t>Remember</a:t>
            </a:r>
            <a:r>
              <a:rPr lang="sv-SE" sz="1900" spc="0" dirty="0">
                <a:solidFill>
                  <a:schemeClr val="bg2">
                    <a:lumMod val="25000"/>
                  </a:schemeClr>
                </a:solidFill>
              </a:rPr>
              <a:t> to </a:t>
            </a:r>
            <a:r>
              <a:rPr lang="sv-SE" sz="1900" spc="0" dirty="0" err="1">
                <a:solidFill>
                  <a:schemeClr val="bg2">
                    <a:lumMod val="25000"/>
                  </a:schemeClr>
                </a:solidFill>
              </a:rPr>
              <a:t>include</a:t>
            </a:r>
            <a:endParaRPr lang="sv-SE" sz="1900" spc="0" dirty="0">
              <a:solidFill>
                <a:schemeClr val="bg2">
                  <a:lumMod val="25000"/>
                </a:schemeClr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Who</a:t>
            </a:r>
            <a:r>
              <a:rPr lang="sv-SE" sz="1900" spc="0" dirty="0">
                <a:solidFill>
                  <a:srgbClr val="594D4D"/>
                </a:solidFill>
              </a:rPr>
              <a:t> is </a:t>
            </a:r>
            <a:r>
              <a:rPr lang="sv-SE" sz="1900" spc="0" dirty="0" err="1">
                <a:solidFill>
                  <a:srgbClr val="594D4D"/>
                </a:solidFill>
              </a:rPr>
              <a:t>responsible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How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does</a:t>
            </a:r>
            <a:r>
              <a:rPr lang="sv-SE" sz="1900" spc="0" dirty="0">
                <a:solidFill>
                  <a:srgbClr val="594D4D"/>
                </a:solidFill>
              </a:rPr>
              <a:t> the </a:t>
            </a:r>
            <a:r>
              <a:rPr lang="sv-SE" sz="1900" spc="0" dirty="0" err="1">
                <a:solidFill>
                  <a:srgbClr val="594D4D"/>
                </a:solidFill>
              </a:rPr>
              <a:t>case</a:t>
            </a:r>
            <a:r>
              <a:rPr lang="sv-SE" sz="1900" spc="0" dirty="0">
                <a:solidFill>
                  <a:srgbClr val="594D4D"/>
                </a:solidFill>
              </a:rPr>
              <a:t> process </a:t>
            </a:r>
            <a:r>
              <a:rPr lang="sv-SE" sz="1900" spc="0" dirty="0" err="1">
                <a:solidFill>
                  <a:srgbClr val="594D4D"/>
                </a:solidFill>
              </a:rPr>
              <a:t>work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What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can</a:t>
            </a:r>
            <a:r>
              <a:rPr lang="sv-SE" sz="1900" spc="0" dirty="0">
                <a:solidFill>
                  <a:srgbClr val="594D4D"/>
                </a:solidFill>
              </a:rPr>
              <a:t> be </a:t>
            </a:r>
            <a:r>
              <a:rPr lang="sv-SE" sz="1900" spc="0" dirty="0" err="1">
                <a:solidFill>
                  <a:srgbClr val="594D4D"/>
                </a:solidFill>
              </a:rPr>
              <a:t>reported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upon</a:t>
            </a:r>
            <a:r>
              <a:rPr lang="sv-SE" sz="1900" spc="0" dirty="0">
                <a:solidFill>
                  <a:srgbClr val="594D4D"/>
                </a:solidFill>
              </a:rPr>
              <a:t> (and not)</a:t>
            </a: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Adapt</a:t>
            </a:r>
            <a:r>
              <a:rPr lang="sv-SE" sz="1900" spc="0" dirty="0">
                <a:solidFill>
                  <a:srgbClr val="594D4D"/>
                </a:solidFill>
              </a:rPr>
              <a:t> the </a:t>
            </a:r>
            <a:r>
              <a:rPr lang="sv-SE" sz="1900" spc="0" dirty="0" err="1">
                <a:solidFill>
                  <a:srgbClr val="594D4D"/>
                </a:solidFill>
              </a:rPr>
              <a:t>questions</a:t>
            </a:r>
            <a:r>
              <a:rPr lang="sv-SE" sz="1900" spc="0" dirty="0">
                <a:solidFill>
                  <a:srgbClr val="594D4D"/>
                </a:solidFill>
              </a:rPr>
              <a:t> to </a:t>
            </a:r>
            <a:r>
              <a:rPr lang="sv-SE" sz="1900" spc="0" dirty="0" err="1">
                <a:solidFill>
                  <a:srgbClr val="594D4D"/>
                </a:solidFill>
              </a:rPr>
              <a:t>your</a:t>
            </a:r>
            <a:r>
              <a:rPr lang="sv-SE" sz="1900" spc="0" dirty="0">
                <a:solidFill>
                  <a:srgbClr val="594D4D"/>
                </a:solidFill>
              </a:rPr>
              <a:t> organisation</a:t>
            </a: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Text &amp; </a:t>
            </a:r>
            <a:r>
              <a:rPr lang="sv-SE" dirty="0" err="1">
                <a:solidFill>
                  <a:schemeClr val="tx1"/>
                </a:solidFill>
              </a:rPr>
              <a:t>Report</a:t>
            </a:r>
            <a:r>
              <a:rPr lang="sv-SE" dirty="0">
                <a:solidFill>
                  <a:schemeClr val="tx1"/>
                </a:solidFill>
              </a:rPr>
              <a:t> form</a:t>
            </a: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SITE CUSTOMIZATION</a:t>
            </a:r>
          </a:p>
        </p:txBody>
      </p:sp>
    </p:spTree>
    <p:extLst>
      <p:ext uri="{BB962C8B-B14F-4D97-AF65-F5344CB8AC3E}">
        <p14:creationId xmlns:p14="http://schemas.microsoft.com/office/powerpoint/2010/main" val="370804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559291"/>
            <a:ext cx="8919713" cy="2697429"/>
          </a:xfrm>
        </p:spPr>
        <p:txBody>
          <a:bodyPr anchor="t" anchorCtr="0">
            <a:normAutofit fontScale="92500" lnSpcReduction="20000"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 err="1">
                <a:highlight>
                  <a:srgbClr val="25816D"/>
                </a:highlight>
              </a:rPr>
              <a:t>Customize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your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reporting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channels</a:t>
            </a:r>
            <a:br>
              <a:rPr lang="sv-SE" sz="1900" spc="0" dirty="0">
                <a:highlight>
                  <a:srgbClr val="25816D"/>
                </a:highlight>
              </a:rPr>
            </a:br>
            <a:endParaRPr lang="sv-SE" sz="1900" spc="0" dirty="0">
              <a:highlight>
                <a:srgbClr val="25816D"/>
              </a:highlight>
            </a:endParaRPr>
          </a:p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>
                <a:solidFill>
                  <a:schemeClr val="bg2">
                    <a:lumMod val="25000"/>
                  </a:schemeClr>
                </a:solidFill>
              </a:rPr>
              <a:t>Oral, </a:t>
            </a:r>
            <a:r>
              <a:rPr lang="sv-SE" sz="1900" spc="0" dirty="0" err="1">
                <a:solidFill>
                  <a:schemeClr val="bg2">
                    <a:lumMod val="25000"/>
                  </a:schemeClr>
                </a:solidFill>
              </a:rPr>
              <a:t>written</a:t>
            </a:r>
            <a:r>
              <a:rPr lang="sv-SE" sz="1900" spc="0" dirty="0">
                <a:solidFill>
                  <a:schemeClr val="bg2">
                    <a:lumMod val="25000"/>
                  </a:schemeClr>
                </a:solidFill>
              </a:rPr>
              <a:t> &amp; personal meeting </a:t>
            </a:r>
            <a:r>
              <a:rPr lang="sv-SE" sz="1900" spc="0" dirty="0" err="1">
                <a:solidFill>
                  <a:schemeClr val="bg2">
                    <a:lumMod val="25000"/>
                  </a:schemeClr>
                </a:solidFill>
              </a:rPr>
              <a:t>are</a:t>
            </a:r>
            <a:r>
              <a:rPr lang="sv-SE" sz="1900" spc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sz="1900" spc="0" dirty="0" err="1">
                <a:solidFill>
                  <a:schemeClr val="bg2">
                    <a:lumMod val="25000"/>
                  </a:schemeClr>
                </a:solidFill>
              </a:rPr>
              <a:t>obliged</a:t>
            </a:r>
            <a:endParaRPr lang="sv-SE" sz="1900" spc="0" dirty="0">
              <a:solidFill>
                <a:schemeClr val="bg2">
                  <a:lumMod val="25000"/>
                </a:schemeClr>
              </a:solidFill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Reporting</a:t>
            </a:r>
            <a:r>
              <a:rPr lang="sv-SE" sz="1900" spc="0" dirty="0">
                <a:solidFill>
                  <a:srgbClr val="594D4D"/>
                </a:solidFill>
              </a:rPr>
              <a:t> site</a:t>
            </a:r>
          </a:p>
          <a:p>
            <a:pPr marL="648000" lvl="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By </a:t>
            </a:r>
            <a:r>
              <a:rPr lang="sv-SE" sz="1900" spc="0" dirty="0" err="1">
                <a:solidFill>
                  <a:srgbClr val="594D4D"/>
                </a:solidFill>
              </a:rPr>
              <a:t>phone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By letter</a:t>
            </a: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In person meeting</a:t>
            </a: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sv-SE" dirty="0" err="1">
                <a:solidFill>
                  <a:schemeClr val="tx1"/>
                </a:solidFill>
              </a:rPr>
              <a:t>Reporting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channels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SITE CUSTOMIZATION</a:t>
            </a:r>
          </a:p>
        </p:txBody>
      </p:sp>
    </p:spTree>
    <p:extLst>
      <p:ext uri="{BB962C8B-B14F-4D97-AF65-F5344CB8AC3E}">
        <p14:creationId xmlns:p14="http://schemas.microsoft.com/office/powerpoint/2010/main" val="20350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1" y="0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2131803"/>
            <a:ext cx="10193991" cy="3459100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559291"/>
            <a:ext cx="8919713" cy="2697429"/>
          </a:xfrm>
        </p:spPr>
        <p:txBody>
          <a:bodyPr anchor="t" anchorCtr="0">
            <a:normAutofit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 err="1">
                <a:highlight>
                  <a:srgbClr val="25816D"/>
                </a:highlight>
              </a:rPr>
              <a:t>Add</a:t>
            </a:r>
            <a:r>
              <a:rPr lang="sv-SE" sz="1900" spc="0" dirty="0">
                <a:highlight>
                  <a:srgbClr val="25816D"/>
                </a:highlight>
              </a:rPr>
              <a:t> a personal touch</a:t>
            </a:r>
            <a:br>
              <a:rPr lang="sv-SE" sz="1900" spc="0" dirty="0">
                <a:highlight>
                  <a:srgbClr val="25816D"/>
                </a:highlight>
              </a:rPr>
            </a:br>
            <a:endParaRPr lang="sv-SE" sz="1900" spc="0" dirty="0">
              <a:highlight>
                <a:srgbClr val="25816D"/>
              </a:highlight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Logo</a:t>
            </a:r>
          </a:p>
          <a:p>
            <a:pPr marL="648000" lvl="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Header</a:t>
            </a:r>
            <a:r>
              <a:rPr lang="sv-SE" sz="1900" spc="0" dirty="0">
                <a:solidFill>
                  <a:srgbClr val="594D4D"/>
                </a:solidFill>
              </a:rPr>
              <a:t> image</a:t>
            </a: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Color</a:t>
            </a: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sv-SE" dirty="0" err="1">
                <a:solidFill>
                  <a:schemeClr val="tx1"/>
                </a:solidFill>
              </a:rPr>
              <a:t>Branding</a:t>
            </a:r>
            <a:r>
              <a:rPr lang="sv-SE" dirty="0">
                <a:solidFill>
                  <a:schemeClr val="tx1"/>
                </a:solidFill>
              </a:rPr>
              <a:t> &amp; Design</a:t>
            </a: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SITE CUSTOMIZATION</a:t>
            </a:r>
          </a:p>
        </p:txBody>
      </p:sp>
    </p:spTree>
    <p:extLst>
      <p:ext uri="{BB962C8B-B14F-4D97-AF65-F5344CB8AC3E}">
        <p14:creationId xmlns:p14="http://schemas.microsoft.com/office/powerpoint/2010/main" val="24668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682FB21-9993-D743-BF89-552618D707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962F47BB-0765-4945-AFAA-891F1FC60EC5}"/>
              </a:ext>
            </a:extLst>
          </p:cNvPr>
          <p:cNvSpPr/>
          <p:nvPr/>
        </p:nvSpPr>
        <p:spPr>
          <a:xfrm>
            <a:off x="0" y="12029"/>
            <a:ext cx="1229384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ktangel med rundade hörn 29">
            <a:extLst>
              <a:ext uri="{FF2B5EF4-FFF2-40B4-BE49-F238E27FC236}">
                <a16:creationId xmlns:a16="http://schemas.microsoft.com/office/drawing/2014/main" id="{DA75DA9F-795E-2F49-ADA3-6D0780F8939F}"/>
              </a:ext>
            </a:extLst>
          </p:cNvPr>
          <p:cNvSpPr/>
          <p:nvPr/>
        </p:nvSpPr>
        <p:spPr>
          <a:xfrm>
            <a:off x="999005" y="1869472"/>
            <a:ext cx="10193991" cy="4362886"/>
          </a:xfrm>
          <a:prstGeom prst="roundRect">
            <a:avLst>
              <a:gd name="adj" fmla="val 3520"/>
            </a:avLst>
          </a:prstGeom>
          <a:solidFill>
            <a:srgbClr val="FBFAF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Platshållare för text 5">
            <a:extLst>
              <a:ext uri="{FF2B5EF4-FFF2-40B4-BE49-F238E27FC236}">
                <a16:creationId xmlns:a16="http://schemas.microsoft.com/office/drawing/2014/main" id="{82B5E8E5-B534-E24F-9D8A-61BC224D4A8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79318" y="2182294"/>
            <a:ext cx="8919713" cy="4362885"/>
          </a:xfrm>
        </p:spPr>
        <p:txBody>
          <a:bodyPr anchor="t" anchorCtr="0">
            <a:normAutofit/>
          </a:bodyPr>
          <a:lstStyle/>
          <a:p>
            <a:pPr marL="0" lvl="0" algn="l">
              <a:lnSpc>
                <a:spcPts val="2400"/>
              </a:lnSpc>
              <a:spcBef>
                <a:spcPts val="800"/>
              </a:spcBef>
            </a:pPr>
            <a:r>
              <a:rPr lang="sv-SE" sz="1900" spc="0" dirty="0" err="1">
                <a:highlight>
                  <a:srgbClr val="25816D"/>
                </a:highlight>
              </a:rPr>
              <a:t>Learn</a:t>
            </a:r>
            <a:r>
              <a:rPr lang="sv-SE" sz="1900" spc="0" dirty="0">
                <a:highlight>
                  <a:srgbClr val="25816D"/>
                </a:highlight>
              </a:rPr>
              <a:t> </a:t>
            </a:r>
            <a:r>
              <a:rPr lang="sv-SE" sz="1900" spc="0" dirty="0" err="1">
                <a:highlight>
                  <a:srgbClr val="25816D"/>
                </a:highlight>
              </a:rPr>
              <a:t>how</a:t>
            </a:r>
            <a:r>
              <a:rPr lang="sv-SE" sz="1900" spc="0" dirty="0">
                <a:highlight>
                  <a:srgbClr val="25816D"/>
                </a:highlight>
              </a:rPr>
              <a:t> the system </a:t>
            </a:r>
            <a:r>
              <a:rPr lang="sv-SE" sz="1900" spc="0" dirty="0" err="1">
                <a:highlight>
                  <a:srgbClr val="25816D"/>
                </a:highlight>
              </a:rPr>
              <a:t>works</a:t>
            </a:r>
            <a:r>
              <a:rPr lang="sv-SE" sz="1900" spc="0" dirty="0">
                <a:highlight>
                  <a:srgbClr val="25816D"/>
                </a:highlight>
              </a:rPr>
              <a:t>. </a:t>
            </a:r>
            <a:r>
              <a:rPr lang="sv-SE" sz="1900" spc="0" dirty="0" err="1">
                <a:highlight>
                  <a:srgbClr val="25816D"/>
                </a:highlight>
              </a:rPr>
              <a:t>Mitigate</a:t>
            </a:r>
            <a:r>
              <a:rPr lang="sv-SE" sz="1900" spc="0" dirty="0">
                <a:highlight>
                  <a:srgbClr val="25816D"/>
                </a:highlight>
              </a:rPr>
              <a:t> risks &amp; sudden </a:t>
            </a:r>
            <a:r>
              <a:rPr lang="sv-SE" sz="1900" spc="0" dirty="0" err="1">
                <a:highlight>
                  <a:srgbClr val="25816D"/>
                </a:highlight>
              </a:rPr>
              <a:t>surprises</a:t>
            </a:r>
            <a:endParaRPr lang="sv-SE" sz="1900" spc="0" dirty="0">
              <a:highlight>
                <a:srgbClr val="25816D"/>
              </a:highlight>
            </a:endParaRPr>
          </a:p>
          <a:p>
            <a:pPr marL="64800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Notifications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ct val="1000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Internal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categories</a:t>
            </a:r>
            <a:endParaRPr lang="sv-SE" sz="19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 err="1">
                <a:solidFill>
                  <a:srgbClr val="594D4D"/>
                </a:solidFill>
              </a:rPr>
              <a:t>Communcation</a:t>
            </a:r>
            <a:r>
              <a:rPr lang="sv-SE" sz="1900" spc="0" dirty="0">
                <a:solidFill>
                  <a:srgbClr val="594D4D"/>
                </a:solidFill>
              </a:rPr>
              <a:t> and </a:t>
            </a:r>
            <a:r>
              <a:rPr lang="sv-SE" sz="1900" spc="0" dirty="0" err="1">
                <a:solidFill>
                  <a:srgbClr val="594D4D"/>
                </a:solidFill>
              </a:rPr>
              <a:t>follow</a:t>
            </a:r>
            <a:r>
              <a:rPr lang="sv-SE" sz="1900" spc="0" dirty="0">
                <a:solidFill>
                  <a:srgbClr val="594D4D"/>
                </a:solidFill>
              </a:rPr>
              <a:t> </a:t>
            </a:r>
            <a:r>
              <a:rPr lang="sv-SE" sz="1900" spc="0" dirty="0" err="1">
                <a:solidFill>
                  <a:srgbClr val="594D4D"/>
                </a:solidFill>
              </a:rPr>
              <a:t>ups</a:t>
            </a:r>
            <a:br>
              <a:rPr lang="sv-SE" sz="1900" spc="0" dirty="0">
                <a:solidFill>
                  <a:srgbClr val="594D4D"/>
                </a:solidFill>
              </a:rPr>
            </a:br>
            <a:r>
              <a:rPr lang="sv-SE" sz="1600" spc="0" dirty="0">
                <a:solidFill>
                  <a:srgbClr val="594D4D"/>
                </a:solidFill>
              </a:rPr>
              <a:t>- make sure to </a:t>
            </a:r>
            <a:r>
              <a:rPr lang="sv-SE" sz="1600" spc="0" dirty="0" err="1">
                <a:solidFill>
                  <a:srgbClr val="594D4D"/>
                </a:solidFill>
              </a:rPr>
              <a:t>follow</a:t>
            </a:r>
            <a:r>
              <a:rPr lang="sv-SE" sz="1600" spc="0" dirty="0">
                <a:solidFill>
                  <a:srgbClr val="594D4D"/>
                </a:solidFill>
              </a:rPr>
              <a:t> </a:t>
            </a:r>
            <a:r>
              <a:rPr lang="sv-SE" sz="1600" spc="0" dirty="0" err="1">
                <a:solidFill>
                  <a:srgbClr val="594D4D"/>
                </a:solidFill>
              </a:rPr>
              <a:t>up</a:t>
            </a:r>
            <a:r>
              <a:rPr lang="sv-SE" sz="1600" spc="0" dirty="0">
                <a:solidFill>
                  <a:srgbClr val="594D4D"/>
                </a:solidFill>
              </a:rPr>
              <a:t> </a:t>
            </a:r>
            <a:r>
              <a:rPr lang="sv-SE" sz="1600" spc="0" dirty="0" err="1">
                <a:solidFill>
                  <a:srgbClr val="594D4D"/>
                </a:solidFill>
              </a:rPr>
              <a:t>accordingly</a:t>
            </a:r>
            <a:r>
              <a:rPr lang="sv-SE" sz="1600" spc="0" dirty="0">
                <a:solidFill>
                  <a:srgbClr val="594D4D"/>
                </a:solidFill>
              </a:rPr>
              <a:t> &amp; </a:t>
            </a:r>
            <a:r>
              <a:rPr lang="sv-SE" sz="1600" spc="0" dirty="0" err="1">
                <a:solidFill>
                  <a:srgbClr val="594D4D"/>
                </a:solidFill>
              </a:rPr>
              <a:t>adhere</a:t>
            </a:r>
            <a:r>
              <a:rPr lang="sv-SE" sz="1600" spc="0" dirty="0">
                <a:solidFill>
                  <a:srgbClr val="594D4D"/>
                </a:solidFill>
              </a:rPr>
              <a:t> to </a:t>
            </a:r>
            <a:r>
              <a:rPr lang="sv-SE" sz="1600" spc="0" dirty="0" err="1">
                <a:solidFill>
                  <a:srgbClr val="594D4D"/>
                </a:solidFill>
              </a:rPr>
              <a:t>timeframes</a:t>
            </a:r>
            <a:br>
              <a:rPr lang="sv-SE" sz="1600" spc="0" dirty="0">
                <a:solidFill>
                  <a:srgbClr val="594D4D"/>
                </a:solidFill>
              </a:rPr>
            </a:br>
            <a:r>
              <a:rPr lang="sv-SE" sz="1600" spc="0" dirty="0">
                <a:solidFill>
                  <a:srgbClr val="594D4D"/>
                </a:solidFill>
              </a:rPr>
              <a:t>- </a:t>
            </a:r>
            <a:r>
              <a:rPr lang="sv-SE" sz="1600" spc="0" dirty="0" err="1">
                <a:solidFill>
                  <a:srgbClr val="594D4D"/>
                </a:solidFill>
              </a:rPr>
              <a:t>use</a:t>
            </a:r>
            <a:r>
              <a:rPr lang="sv-SE" sz="1600" spc="0" dirty="0">
                <a:solidFill>
                  <a:srgbClr val="594D4D"/>
                </a:solidFill>
              </a:rPr>
              <a:t> a display </a:t>
            </a:r>
            <a:r>
              <a:rPr lang="sv-SE" sz="1600" spc="0" dirty="0" err="1">
                <a:solidFill>
                  <a:srgbClr val="594D4D"/>
                </a:solidFill>
              </a:rPr>
              <a:t>name</a:t>
            </a:r>
            <a:endParaRPr lang="sv-SE" sz="1600" spc="0" dirty="0">
              <a:solidFill>
                <a:srgbClr val="594D4D"/>
              </a:solidFill>
            </a:endParaRPr>
          </a:p>
          <a:p>
            <a:pPr marL="648000" lvl="0" indent="-648000" algn="l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r>
              <a:rPr lang="sv-SE" sz="1900" spc="0" dirty="0">
                <a:solidFill>
                  <a:srgbClr val="594D4D"/>
                </a:solidFill>
              </a:rPr>
              <a:t>GDPR &amp; </a:t>
            </a:r>
            <a:r>
              <a:rPr lang="sv-SE" sz="1900" spc="0" dirty="0" err="1">
                <a:solidFill>
                  <a:srgbClr val="594D4D"/>
                </a:solidFill>
              </a:rPr>
              <a:t>Security</a:t>
            </a:r>
            <a:br>
              <a:rPr lang="sv-SE" sz="1600" spc="0" dirty="0">
                <a:solidFill>
                  <a:srgbClr val="594D4D"/>
                </a:solidFill>
              </a:rPr>
            </a:br>
            <a:r>
              <a:rPr lang="sv-SE" sz="1600" spc="0" dirty="0">
                <a:solidFill>
                  <a:srgbClr val="594D4D"/>
                </a:solidFill>
              </a:rPr>
              <a:t>- </a:t>
            </a:r>
            <a:r>
              <a:rPr lang="en-US" sz="1600" spc="0" dirty="0">
                <a:solidFill>
                  <a:srgbClr val="594D4D"/>
                </a:solidFill>
              </a:rPr>
              <a:t>Authentication</a:t>
            </a:r>
            <a:br>
              <a:rPr lang="sv-SE" sz="1600" spc="0" dirty="0">
                <a:solidFill>
                  <a:srgbClr val="594D4D"/>
                </a:solidFill>
              </a:rPr>
            </a:br>
            <a:r>
              <a:rPr lang="sv-SE" sz="1600" spc="0" dirty="0">
                <a:solidFill>
                  <a:srgbClr val="594D4D"/>
                </a:solidFill>
              </a:rPr>
              <a:t>- </a:t>
            </a:r>
            <a:r>
              <a:rPr lang="sv-SE" sz="1600" spc="0" dirty="0" err="1">
                <a:solidFill>
                  <a:srgbClr val="594D4D"/>
                </a:solidFill>
              </a:rPr>
              <a:t>Deletion</a:t>
            </a:r>
            <a:r>
              <a:rPr lang="sv-SE" sz="1600" spc="0" dirty="0">
                <a:solidFill>
                  <a:srgbClr val="594D4D"/>
                </a:solidFill>
              </a:rPr>
              <a:t> </a:t>
            </a:r>
            <a:r>
              <a:rPr lang="sv-SE" sz="1600" spc="0" dirty="0" err="1">
                <a:solidFill>
                  <a:srgbClr val="594D4D"/>
                </a:solidFill>
              </a:rPr>
              <a:t>of</a:t>
            </a:r>
            <a:r>
              <a:rPr lang="sv-SE" sz="1600" spc="0" dirty="0">
                <a:solidFill>
                  <a:srgbClr val="594D4D"/>
                </a:solidFill>
              </a:rPr>
              <a:t> </a:t>
            </a:r>
            <a:r>
              <a:rPr lang="sv-SE" sz="1600" spc="0" dirty="0" err="1">
                <a:solidFill>
                  <a:srgbClr val="594D4D"/>
                </a:solidFill>
              </a:rPr>
              <a:t>cases</a:t>
            </a:r>
            <a:br>
              <a:rPr lang="sv-SE" sz="1600" spc="0" dirty="0">
                <a:solidFill>
                  <a:srgbClr val="594D4D"/>
                </a:solidFill>
              </a:rPr>
            </a:br>
            <a:endParaRPr lang="sv-SE" sz="1600" spc="0" dirty="0">
              <a:solidFill>
                <a:srgbClr val="594D4D"/>
              </a:solidFill>
            </a:endParaRPr>
          </a:p>
          <a:p>
            <a:pPr marL="1332000" lvl="1" indent="-648000">
              <a:lnSpc>
                <a:spcPts val="2400"/>
              </a:lnSpc>
              <a:spcBef>
                <a:spcPts val="800"/>
              </a:spcBef>
              <a:buBlip>
                <a:blip r:embed="rId2"/>
              </a:buBlip>
            </a:pPr>
            <a:endParaRPr lang="sv-SE" sz="3100" spc="0" dirty="0">
              <a:solidFill>
                <a:srgbClr val="594D4D"/>
              </a:solidFill>
            </a:endParaRP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C62FE04A-0F05-CD4A-A505-1946A64272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9558"/>
            <a:ext cx="10515600" cy="699008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Case Management</a:t>
            </a:r>
          </a:p>
        </p:txBody>
      </p:sp>
      <p:pic>
        <p:nvPicPr>
          <p:cNvPr id="46" name="Bildobjekt 45" descr="En bild som visar föremål utomhus&#10;&#10;Automatiskt genererad beskrivning">
            <a:extLst>
              <a:ext uri="{FF2B5EF4-FFF2-40B4-BE49-F238E27FC236}">
                <a16:creationId xmlns:a16="http://schemas.microsoft.com/office/drawing/2014/main" id="{53F072A9-6254-294A-9089-3EFAA84F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194" y="3671777"/>
            <a:ext cx="5105777" cy="5029214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2DC02786-F746-52EB-CD3B-2CE26AA3C1B9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/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USEFUL SETTINGS &amp; WHAT TO THINK ABOUT</a:t>
            </a:r>
          </a:p>
        </p:txBody>
      </p:sp>
    </p:spTree>
    <p:extLst>
      <p:ext uri="{BB962C8B-B14F-4D97-AF65-F5344CB8AC3E}">
        <p14:creationId xmlns:p14="http://schemas.microsoft.com/office/powerpoint/2010/main" val="31431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objekt 40">
            <a:extLst>
              <a:ext uri="{FF2B5EF4-FFF2-40B4-BE49-F238E27FC236}">
                <a16:creationId xmlns:a16="http://schemas.microsoft.com/office/drawing/2014/main" id="{9BD04845-25B7-A44D-8F25-D1253D1F0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64"/>
          <a:stretch/>
        </p:blipFill>
        <p:spPr>
          <a:xfrm>
            <a:off x="-22734" y="622843"/>
            <a:ext cx="12237464" cy="5904082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BF8AF97-3613-AF49-8B24-B339CFAEACA1}"/>
              </a:ext>
            </a:extLst>
          </p:cNvPr>
          <p:cNvSpPr/>
          <p:nvPr/>
        </p:nvSpPr>
        <p:spPr>
          <a:xfrm>
            <a:off x="1757162" y="3723795"/>
            <a:ext cx="896039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Case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9B0846A-C287-C343-B618-B1FAF95B4005}"/>
              </a:ext>
            </a:extLst>
          </p:cNvPr>
          <p:cNvSpPr/>
          <p:nvPr/>
        </p:nvSpPr>
        <p:spPr>
          <a:xfrm>
            <a:off x="4995779" y="3706890"/>
            <a:ext cx="896039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Recipient service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759EA85-9A08-5D4F-B0A3-8E4849A3281D}"/>
              </a:ext>
            </a:extLst>
          </p:cNvPr>
          <p:cNvSpPr txBox="1"/>
          <p:nvPr/>
        </p:nvSpPr>
        <p:spPr>
          <a:xfrm>
            <a:off x="9834605" y="4075365"/>
            <a:ext cx="136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MAX 3 MONTHS</a:t>
            </a:r>
          </a:p>
          <a:p>
            <a:endParaRPr lang="sv-SE" sz="120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D668672-EE5E-E04C-BE65-EF28E9C376F2}"/>
              </a:ext>
            </a:extLst>
          </p:cNvPr>
          <p:cNvSpPr/>
          <p:nvPr/>
        </p:nvSpPr>
        <p:spPr>
          <a:xfrm>
            <a:off x="7201232" y="3153421"/>
            <a:ext cx="1200667" cy="724584"/>
          </a:xfrm>
          <a:prstGeom prst="rect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Internal</a:t>
            </a:r>
            <a:b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</a:br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investigation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39DB3DB-78E2-B246-971F-21F5A56567A1}"/>
              </a:ext>
            </a:extLst>
          </p:cNvPr>
          <p:cNvSpPr txBox="1"/>
          <p:nvPr/>
        </p:nvSpPr>
        <p:spPr>
          <a:xfrm>
            <a:off x="6168363" y="3937912"/>
            <a:ext cx="819347" cy="23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INVESTIGATE?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EC389EA3-5246-474B-9E83-46ACA154B114}"/>
              </a:ext>
            </a:extLst>
          </p:cNvPr>
          <p:cNvSpPr/>
          <p:nvPr/>
        </p:nvSpPr>
        <p:spPr>
          <a:xfrm>
            <a:off x="8696102" y="3157396"/>
            <a:ext cx="904159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>
                <a:solidFill>
                  <a:schemeClr val="tx1"/>
                </a:solidFill>
                <a:latin typeface="Söhne" panose="020B0503030202060203" pitchFamily="34" charset="77"/>
              </a:rPr>
              <a:t>Status </a:t>
            </a:r>
            <a:br>
              <a:rPr lang="sv-SE" sz="900">
                <a:solidFill>
                  <a:schemeClr val="tx1"/>
                </a:solidFill>
                <a:latin typeface="Söhne" panose="020B0503030202060203" pitchFamily="34" charset="77"/>
              </a:rPr>
            </a:br>
            <a:r>
              <a:rPr lang="sv-SE" sz="900">
                <a:solidFill>
                  <a:schemeClr val="tx1"/>
                </a:solidFill>
                <a:latin typeface="Söhne" panose="020B0503030202060203" pitchFamily="34" charset="77"/>
              </a:rPr>
              <a:t>update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FEFD79A1-4299-514E-B333-EB7E063EC12F}"/>
              </a:ext>
            </a:extLst>
          </p:cNvPr>
          <p:cNvSpPr txBox="1"/>
          <p:nvPr/>
        </p:nvSpPr>
        <p:spPr>
          <a:xfrm>
            <a:off x="6314705" y="3366147"/>
            <a:ext cx="456120" cy="30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/>
              <a:t>YES</a:t>
            </a:r>
            <a:endParaRPr lang="sv-SE" sz="1100" dirty="0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780ED14-41AD-9D46-8477-547707D51764}"/>
              </a:ext>
            </a:extLst>
          </p:cNvPr>
          <p:cNvSpPr txBox="1"/>
          <p:nvPr/>
        </p:nvSpPr>
        <p:spPr>
          <a:xfrm>
            <a:off x="6314705" y="4528025"/>
            <a:ext cx="456120" cy="30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dirty="0"/>
              <a:t>NO</a:t>
            </a:r>
            <a:endParaRPr lang="sv-SE" sz="1000" dirty="0"/>
          </a:p>
        </p:txBody>
      </p:sp>
      <p:cxnSp>
        <p:nvCxnSpPr>
          <p:cNvPr id="16" name="Rak pil 15">
            <a:extLst>
              <a:ext uri="{FF2B5EF4-FFF2-40B4-BE49-F238E27FC236}">
                <a16:creationId xmlns:a16="http://schemas.microsoft.com/office/drawing/2014/main" id="{3FC9A2DB-EF12-834B-B8B1-FD852F5FB62A}"/>
              </a:ext>
            </a:extLst>
          </p:cNvPr>
          <p:cNvCxnSpPr>
            <a:cxnSpLocks/>
          </p:cNvCxnSpPr>
          <p:nvPr/>
        </p:nvCxnSpPr>
        <p:spPr>
          <a:xfrm>
            <a:off x="5915193" y="4051601"/>
            <a:ext cx="32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BA868A3D-8C00-DB43-8113-0896D9DB780B}"/>
              </a:ext>
            </a:extLst>
          </p:cNvPr>
          <p:cNvSpPr txBox="1"/>
          <p:nvPr/>
        </p:nvSpPr>
        <p:spPr>
          <a:xfrm>
            <a:off x="8584948" y="2937401"/>
            <a:ext cx="1369130" cy="528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MAX 3 MONTHS</a:t>
            </a:r>
          </a:p>
          <a:p>
            <a:endParaRPr lang="sv-SE" sz="1200" dirty="0"/>
          </a:p>
        </p:txBody>
      </p:sp>
      <p:cxnSp>
        <p:nvCxnSpPr>
          <p:cNvPr id="18" name="Rak pil 17">
            <a:extLst>
              <a:ext uri="{FF2B5EF4-FFF2-40B4-BE49-F238E27FC236}">
                <a16:creationId xmlns:a16="http://schemas.microsoft.com/office/drawing/2014/main" id="{360ABF79-06DE-8D42-8892-20F386D59668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6542765" y="3674623"/>
            <a:ext cx="0" cy="2317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pil 20">
            <a:extLst>
              <a:ext uri="{FF2B5EF4-FFF2-40B4-BE49-F238E27FC236}">
                <a16:creationId xmlns:a16="http://schemas.microsoft.com/office/drawing/2014/main" id="{2D061865-EC56-BE4C-A2CD-F2324B59511C}"/>
              </a:ext>
            </a:extLst>
          </p:cNvPr>
          <p:cNvCxnSpPr>
            <a:cxnSpLocks/>
          </p:cNvCxnSpPr>
          <p:nvPr/>
        </p:nvCxnSpPr>
        <p:spPr>
          <a:xfrm>
            <a:off x="6770825" y="4634966"/>
            <a:ext cx="31178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Vinklad  21">
            <a:extLst>
              <a:ext uri="{FF2B5EF4-FFF2-40B4-BE49-F238E27FC236}">
                <a16:creationId xmlns:a16="http://schemas.microsoft.com/office/drawing/2014/main" id="{4805ECA8-B138-5649-A83A-4B00B04B91B9}"/>
              </a:ext>
            </a:extLst>
          </p:cNvPr>
          <p:cNvCxnSpPr>
            <a:cxnSpLocks/>
          </p:cNvCxnSpPr>
          <p:nvPr/>
        </p:nvCxnSpPr>
        <p:spPr>
          <a:xfrm>
            <a:off x="10832916" y="3448871"/>
            <a:ext cx="495045" cy="42307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inklad  22">
            <a:extLst>
              <a:ext uri="{FF2B5EF4-FFF2-40B4-BE49-F238E27FC236}">
                <a16:creationId xmlns:a16="http://schemas.microsoft.com/office/drawing/2014/main" id="{A88538CF-282F-BE44-8F99-81CD426954FB}"/>
              </a:ext>
            </a:extLst>
          </p:cNvPr>
          <p:cNvCxnSpPr>
            <a:cxnSpLocks/>
          </p:cNvCxnSpPr>
          <p:nvPr/>
        </p:nvCxnSpPr>
        <p:spPr>
          <a:xfrm flipV="1">
            <a:off x="10858237" y="4237658"/>
            <a:ext cx="469724" cy="41622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ktangel 23">
            <a:extLst>
              <a:ext uri="{FF2B5EF4-FFF2-40B4-BE49-F238E27FC236}">
                <a16:creationId xmlns:a16="http://schemas.microsoft.com/office/drawing/2014/main" id="{411AAFA5-B1FF-E341-9F55-D57CC937F4B2}"/>
              </a:ext>
            </a:extLst>
          </p:cNvPr>
          <p:cNvSpPr/>
          <p:nvPr/>
        </p:nvSpPr>
        <p:spPr>
          <a:xfrm>
            <a:off x="7201230" y="2416113"/>
            <a:ext cx="1369129" cy="371884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Communication</a:t>
            </a:r>
          </a:p>
        </p:txBody>
      </p:sp>
      <p:cxnSp>
        <p:nvCxnSpPr>
          <p:cNvPr id="25" name="Rak pil 24">
            <a:extLst>
              <a:ext uri="{FF2B5EF4-FFF2-40B4-BE49-F238E27FC236}">
                <a16:creationId xmlns:a16="http://schemas.microsoft.com/office/drawing/2014/main" id="{ED3BF87C-0ED3-274C-A623-3E47030D8785}"/>
              </a:ext>
            </a:extLst>
          </p:cNvPr>
          <p:cNvCxnSpPr>
            <a:cxnSpLocks/>
          </p:cNvCxnSpPr>
          <p:nvPr/>
        </p:nvCxnSpPr>
        <p:spPr>
          <a:xfrm>
            <a:off x="7682846" y="2830441"/>
            <a:ext cx="0" cy="308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 25">
            <a:extLst>
              <a:ext uri="{FF2B5EF4-FFF2-40B4-BE49-F238E27FC236}">
                <a16:creationId xmlns:a16="http://schemas.microsoft.com/office/drawing/2014/main" id="{412EBA95-0067-F24D-B53F-00163C8CF9FD}"/>
              </a:ext>
            </a:extLst>
          </p:cNvPr>
          <p:cNvCxnSpPr>
            <a:cxnSpLocks/>
          </p:cNvCxnSpPr>
          <p:nvPr/>
        </p:nvCxnSpPr>
        <p:spPr>
          <a:xfrm flipV="1">
            <a:off x="8122266" y="2809078"/>
            <a:ext cx="1" cy="331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CD0CFCF0-31F6-6240-9248-43D87C5C92A6}"/>
              </a:ext>
            </a:extLst>
          </p:cNvPr>
          <p:cNvSpPr/>
          <p:nvPr/>
        </p:nvSpPr>
        <p:spPr>
          <a:xfrm>
            <a:off x="3484603" y="3706104"/>
            <a:ext cx="1203785" cy="690995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Confirmation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C34761CA-8923-874E-8E41-2D0A3E907997}"/>
              </a:ext>
            </a:extLst>
          </p:cNvPr>
          <p:cNvSpPr txBox="1"/>
          <p:nvPr/>
        </p:nvSpPr>
        <p:spPr>
          <a:xfrm>
            <a:off x="3420690" y="3495531"/>
            <a:ext cx="136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/>
              <a:t>MAX 7 DAYS</a:t>
            </a:r>
          </a:p>
          <a:p>
            <a:endParaRPr lang="sv-SE" sz="1200" dirty="0"/>
          </a:p>
        </p:txBody>
      </p:sp>
      <p:sp>
        <p:nvSpPr>
          <p:cNvPr id="29" name="Rubrik 1">
            <a:extLst>
              <a:ext uri="{FF2B5EF4-FFF2-40B4-BE49-F238E27FC236}">
                <a16:creationId xmlns:a16="http://schemas.microsoft.com/office/drawing/2014/main" id="{070FBB7D-AD1E-C741-B9F1-6D75E78E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558"/>
            <a:ext cx="10515600" cy="1060190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Case management</a:t>
            </a:r>
          </a:p>
        </p:txBody>
      </p:sp>
      <p:cxnSp>
        <p:nvCxnSpPr>
          <p:cNvPr id="31" name="Rak pil 30">
            <a:extLst>
              <a:ext uri="{FF2B5EF4-FFF2-40B4-BE49-F238E27FC236}">
                <a16:creationId xmlns:a16="http://schemas.microsoft.com/office/drawing/2014/main" id="{AF32A824-7473-5647-96E9-EABDBC363650}"/>
              </a:ext>
            </a:extLst>
          </p:cNvPr>
          <p:cNvCxnSpPr>
            <a:cxnSpLocks/>
          </p:cNvCxnSpPr>
          <p:nvPr/>
        </p:nvCxnSpPr>
        <p:spPr>
          <a:xfrm>
            <a:off x="2653201" y="4051601"/>
            <a:ext cx="7980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pil 31">
            <a:extLst>
              <a:ext uri="{FF2B5EF4-FFF2-40B4-BE49-F238E27FC236}">
                <a16:creationId xmlns:a16="http://schemas.microsoft.com/office/drawing/2014/main" id="{4FF62861-57C3-9748-9C39-4E236D778991}"/>
              </a:ext>
            </a:extLst>
          </p:cNvPr>
          <p:cNvCxnSpPr>
            <a:cxnSpLocks/>
          </p:cNvCxnSpPr>
          <p:nvPr/>
        </p:nvCxnSpPr>
        <p:spPr>
          <a:xfrm>
            <a:off x="4714506" y="4051601"/>
            <a:ext cx="2563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pil 32">
            <a:extLst>
              <a:ext uri="{FF2B5EF4-FFF2-40B4-BE49-F238E27FC236}">
                <a16:creationId xmlns:a16="http://schemas.microsoft.com/office/drawing/2014/main" id="{EF9B7C72-81C0-F045-80E5-9EBFA69B12E5}"/>
              </a:ext>
            </a:extLst>
          </p:cNvPr>
          <p:cNvCxnSpPr>
            <a:cxnSpLocks/>
          </p:cNvCxnSpPr>
          <p:nvPr/>
        </p:nvCxnSpPr>
        <p:spPr>
          <a:xfrm>
            <a:off x="6770825" y="3491108"/>
            <a:ext cx="321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>
            <a:extLst>
              <a:ext uri="{FF2B5EF4-FFF2-40B4-BE49-F238E27FC236}">
                <a16:creationId xmlns:a16="http://schemas.microsoft.com/office/drawing/2014/main" id="{EB9EE551-70E6-C440-BD6F-BF5383173022}"/>
              </a:ext>
            </a:extLst>
          </p:cNvPr>
          <p:cNvCxnSpPr>
            <a:cxnSpLocks/>
          </p:cNvCxnSpPr>
          <p:nvPr/>
        </p:nvCxnSpPr>
        <p:spPr>
          <a:xfrm>
            <a:off x="8420420" y="3491108"/>
            <a:ext cx="2563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Underrubrik 3">
            <a:extLst>
              <a:ext uri="{FF2B5EF4-FFF2-40B4-BE49-F238E27FC236}">
                <a16:creationId xmlns:a16="http://schemas.microsoft.com/office/drawing/2014/main" id="{339589F1-7BE1-784E-BE77-50A593B346A8}"/>
              </a:ext>
            </a:extLst>
          </p:cNvPr>
          <p:cNvSpPr txBox="1">
            <a:spLocks/>
          </p:cNvSpPr>
          <p:nvPr/>
        </p:nvSpPr>
        <p:spPr>
          <a:xfrm>
            <a:off x="838200" y="759339"/>
            <a:ext cx="10515600" cy="329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800" marR="0" indent="0" algn="ctr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200"/>
              </a:spcAft>
              <a:buClrTx/>
              <a:buSzPct val="100000"/>
              <a:buFontTx/>
              <a:buNone/>
              <a:tabLst/>
              <a:defRPr sz="1200" kern="1200" spc="120" baseline="0">
                <a:solidFill>
                  <a:schemeClr val="accent5"/>
                </a:solidFill>
                <a:latin typeface="Söhne" panose="020B050303020206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öhne" panose="020B050303020206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36" name="Rak pil 35">
            <a:extLst>
              <a:ext uri="{FF2B5EF4-FFF2-40B4-BE49-F238E27FC236}">
                <a16:creationId xmlns:a16="http://schemas.microsoft.com/office/drawing/2014/main" id="{19335B7D-65B9-2E41-BBE1-E8CE8C200AC2}"/>
              </a:ext>
            </a:extLst>
          </p:cNvPr>
          <p:cNvCxnSpPr>
            <a:cxnSpLocks/>
          </p:cNvCxnSpPr>
          <p:nvPr/>
        </p:nvCxnSpPr>
        <p:spPr>
          <a:xfrm>
            <a:off x="9623636" y="3491108"/>
            <a:ext cx="2650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ktangel 37">
            <a:extLst>
              <a:ext uri="{FF2B5EF4-FFF2-40B4-BE49-F238E27FC236}">
                <a16:creationId xmlns:a16="http://schemas.microsoft.com/office/drawing/2014/main" id="{CF5AFCE0-E42F-6841-A581-91544166303F}"/>
              </a:ext>
            </a:extLst>
          </p:cNvPr>
          <p:cNvSpPr/>
          <p:nvPr/>
        </p:nvSpPr>
        <p:spPr>
          <a:xfrm>
            <a:off x="9928757" y="3156487"/>
            <a:ext cx="904159" cy="700667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>
                <a:solidFill>
                  <a:schemeClr val="tx1"/>
                </a:solidFill>
                <a:latin typeface="Söhne" panose="020B0503030202060203" pitchFamily="34" charset="77"/>
              </a:rPr>
              <a:t>Close </a:t>
            </a:r>
            <a:br>
              <a:rPr lang="sv-SE" sz="900">
                <a:solidFill>
                  <a:schemeClr val="tx1"/>
                </a:solidFill>
                <a:latin typeface="Söhne" panose="020B0503030202060203" pitchFamily="34" charset="77"/>
              </a:rPr>
            </a:br>
            <a:r>
              <a:rPr lang="sv-SE" sz="900">
                <a:solidFill>
                  <a:schemeClr val="tx1"/>
                </a:solidFill>
                <a:latin typeface="Söhne" panose="020B0503030202060203" pitchFamily="34" charset="77"/>
              </a:rPr>
              <a:t>case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9D81F287-9740-8D47-A97B-E5C97723D431}"/>
              </a:ext>
            </a:extLst>
          </p:cNvPr>
          <p:cNvSpPr/>
          <p:nvPr/>
        </p:nvSpPr>
        <p:spPr>
          <a:xfrm>
            <a:off x="9954078" y="4285574"/>
            <a:ext cx="904159" cy="700662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Confirm</a:t>
            </a:r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 and </a:t>
            </a:r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referr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cxnSp>
        <p:nvCxnSpPr>
          <p:cNvPr id="40" name="Rak pil 39">
            <a:extLst>
              <a:ext uri="{FF2B5EF4-FFF2-40B4-BE49-F238E27FC236}">
                <a16:creationId xmlns:a16="http://schemas.microsoft.com/office/drawing/2014/main" id="{2AD8DD2A-8656-C749-BA49-DFB495C54C1F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542765" y="4187786"/>
            <a:ext cx="0" cy="252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ktangel 36">
            <a:extLst>
              <a:ext uri="{FF2B5EF4-FFF2-40B4-BE49-F238E27FC236}">
                <a16:creationId xmlns:a16="http://schemas.microsoft.com/office/drawing/2014/main" id="{8081170A-C195-0A40-AB91-C53A6A913C6C}"/>
              </a:ext>
            </a:extLst>
          </p:cNvPr>
          <p:cNvSpPr/>
          <p:nvPr/>
        </p:nvSpPr>
        <p:spPr>
          <a:xfrm>
            <a:off x="10832916" y="3906337"/>
            <a:ext cx="990090" cy="325912"/>
          </a:xfrm>
          <a:prstGeom prst="rect">
            <a:avLst/>
          </a:prstGeom>
          <a:solidFill>
            <a:schemeClr val="bg2"/>
          </a:solidFill>
          <a:ln w="31750">
            <a:solidFill>
              <a:schemeClr val="bg1"/>
            </a:solidFill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Closure</a:t>
            </a:r>
            <a:endParaRPr lang="sv-SE" sz="900" dirty="0">
              <a:solidFill>
                <a:schemeClr val="tx1"/>
              </a:solidFill>
              <a:latin typeface="Söhne" panose="020B0503030202060203" pitchFamily="34" charset="77"/>
            </a:endParaRPr>
          </a:p>
        </p:txBody>
      </p: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BC6BABF4-E7D0-2F41-ABF3-F13C18C25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0320" y="6297226"/>
            <a:ext cx="1492238" cy="158749"/>
          </a:xfrm>
          <a:prstGeom prst="rect">
            <a:avLst/>
          </a:prstGeom>
        </p:spPr>
      </p:pic>
      <p:sp>
        <p:nvSpPr>
          <p:cNvPr id="42" name="Rektangel 41">
            <a:extLst>
              <a:ext uri="{FF2B5EF4-FFF2-40B4-BE49-F238E27FC236}">
                <a16:creationId xmlns:a16="http://schemas.microsoft.com/office/drawing/2014/main" id="{5F9841D6-80DE-DF4B-B0D6-EC872B7C504C}"/>
              </a:ext>
            </a:extLst>
          </p:cNvPr>
          <p:cNvSpPr/>
          <p:nvPr/>
        </p:nvSpPr>
        <p:spPr>
          <a:xfrm>
            <a:off x="4764819" y="2977849"/>
            <a:ext cx="1369129" cy="371884"/>
          </a:xfrm>
          <a:prstGeom prst="rect">
            <a:avLst/>
          </a:prstGeom>
          <a:solidFill>
            <a:schemeClr val="bg2"/>
          </a:solidFill>
          <a:ln w="34925">
            <a:solidFill>
              <a:schemeClr val="bg1"/>
            </a:solidFill>
            <a:prstDash val="sysDash"/>
          </a:ln>
          <a:effectLst>
            <a:outerShdw blurRad="215900" dist="152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Ask for </a:t>
            </a:r>
            <a:r>
              <a:rPr lang="sv-SE" sz="900" dirty="0" err="1">
                <a:solidFill>
                  <a:schemeClr val="tx1"/>
                </a:solidFill>
                <a:latin typeface="Söhne" panose="020B0503030202060203" pitchFamily="34" charset="77"/>
              </a:rPr>
              <a:t>additional</a:t>
            </a:r>
            <a:r>
              <a:rPr lang="sv-SE" sz="900" dirty="0">
                <a:solidFill>
                  <a:schemeClr val="tx1"/>
                </a:solidFill>
                <a:latin typeface="Söhne" panose="020B0503030202060203" pitchFamily="34" charset="77"/>
              </a:rPr>
              <a:t> information</a:t>
            </a:r>
          </a:p>
        </p:txBody>
      </p:sp>
      <p:cxnSp>
        <p:nvCxnSpPr>
          <p:cNvPr id="43" name="Rak pil 42">
            <a:extLst>
              <a:ext uri="{FF2B5EF4-FFF2-40B4-BE49-F238E27FC236}">
                <a16:creationId xmlns:a16="http://schemas.microsoft.com/office/drawing/2014/main" id="{5BFE9B03-494E-4E4B-94EE-3EAE68AB8819}"/>
              </a:ext>
            </a:extLst>
          </p:cNvPr>
          <p:cNvCxnSpPr>
            <a:cxnSpLocks/>
          </p:cNvCxnSpPr>
          <p:nvPr/>
        </p:nvCxnSpPr>
        <p:spPr>
          <a:xfrm>
            <a:off x="5187060" y="3392177"/>
            <a:ext cx="0" cy="308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k pil 43">
            <a:extLst>
              <a:ext uri="{FF2B5EF4-FFF2-40B4-BE49-F238E27FC236}">
                <a16:creationId xmlns:a16="http://schemas.microsoft.com/office/drawing/2014/main" id="{7B715F76-5748-C143-963F-BE1D4D78285D}"/>
              </a:ext>
            </a:extLst>
          </p:cNvPr>
          <p:cNvCxnSpPr>
            <a:cxnSpLocks/>
          </p:cNvCxnSpPr>
          <p:nvPr/>
        </p:nvCxnSpPr>
        <p:spPr>
          <a:xfrm flipV="1">
            <a:off x="5626480" y="3370814"/>
            <a:ext cx="1" cy="331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Underrubrik 3">
            <a:extLst>
              <a:ext uri="{FF2B5EF4-FFF2-40B4-BE49-F238E27FC236}">
                <a16:creationId xmlns:a16="http://schemas.microsoft.com/office/drawing/2014/main" id="{C3EDE5B6-848D-BF4C-B46F-BDF75EB51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911739"/>
            <a:ext cx="10515600" cy="329313"/>
          </a:xfrm>
        </p:spPr>
        <p:txBody>
          <a:bodyPr>
            <a:normAutofit/>
          </a:bodyPr>
          <a:lstStyle/>
          <a:p>
            <a:r>
              <a:rPr lang="sv-SE" dirty="0"/>
              <a:t>WORKFLOW</a:t>
            </a:r>
          </a:p>
        </p:txBody>
      </p:sp>
    </p:spTree>
    <p:extLst>
      <p:ext uri="{BB962C8B-B14F-4D97-AF65-F5344CB8AC3E}">
        <p14:creationId xmlns:p14="http://schemas.microsoft.com/office/powerpoint/2010/main" val="34367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rown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ige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">
  <a:themeElements>
    <a:clrScheme name="Whistlelink_colors">
      <a:dk1>
        <a:srgbClr val="594D4D"/>
      </a:dk1>
      <a:lt1>
        <a:srgbClr val="FFFFFF"/>
      </a:lt1>
      <a:dk2>
        <a:srgbClr val="8B898E"/>
      </a:dk2>
      <a:lt2>
        <a:srgbClr val="F1EEEE"/>
      </a:lt2>
      <a:accent1>
        <a:srgbClr val="AEFEE1"/>
      </a:accent1>
      <a:accent2>
        <a:srgbClr val="A5E3CC"/>
      </a:accent2>
      <a:accent3>
        <a:srgbClr val="4CB29D"/>
      </a:accent3>
      <a:accent4>
        <a:srgbClr val="349883"/>
      </a:accent4>
      <a:accent5>
        <a:srgbClr val="094E3F"/>
      </a:accent5>
      <a:accent6>
        <a:srgbClr val="D8D5D5"/>
      </a:accent6>
      <a:hlink>
        <a:srgbClr val="349883"/>
      </a:hlink>
      <a:folHlink>
        <a:srgbClr val="094E3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bf8cbf-9fb9-446f-aad5-14b26f14888d">
      <Terms xmlns="http://schemas.microsoft.com/office/infopath/2007/PartnerControls"/>
    </lcf76f155ced4ddcb4097134ff3c332f>
    <TaxCatchAll xmlns="1aebb7f1-abf7-454e-8e70-cad711fe978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10DA0F0DA4540AE0A1B6AB4DE929E" ma:contentTypeVersion="16" ma:contentTypeDescription="Create a new document." ma:contentTypeScope="" ma:versionID="9ea57a6dc0dc8198ae44fcb383659929">
  <xsd:schema xmlns:xsd="http://www.w3.org/2001/XMLSchema" xmlns:xs="http://www.w3.org/2001/XMLSchema" xmlns:p="http://schemas.microsoft.com/office/2006/metadata/properties" xmlns:ns2="d1bf8cbf-9fb9-446f-aad5-14b26f14888d" xmlns:ns3="1aebb7f1-abf7-454e-8e70-cad711fe9786" targetNamespace="http://schemas.microsoft.com/office/2006/metadata/properties" ma:root="true" ma:fieldsID="9321e5c5103bf146ee73acb17ecf5fd4" ns2:_="" ns3:_="">
    <xsd:import namespace="d1bf8cbf-9fb9-446f-aad5-14b26f14888d"/>
    <xsd:import namespace="1aebb7f1-abf7-454e-8e70-cad711fe97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bf8cbf-9fb9-446f-aad5-14b26f1488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d39741-0bdd-496d-bc83-0a37e5fa79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bb7f1-abf7-454e-8e70-cad711fe978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207c057-ac1d-4379-89bb-b8c99f319e1f}" ma:internalName="TaxCatchAll" ma:showField="CatchAllData" ma:web="1aebb7f1-abf7-454e-8e70-cad711fe97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D3C53-CC2B-4BB2-A1AB-9BB35B998608}">
  <ds:schemaRefs>
    <ds:schemaRef ds:uri="http://schemas.microsoft.com/office/2006/metadata/properties"/>
    <ds:schemaRef ds:uri="http://schemas.microsoft.com/office/infopath/2007/PartnerControls"/>
    <ds:schemaRef ds:uri="d1bf8cbf-9fb9-446f-aad5-14b26f14888d"/>
    <ds:schemaRef ds:uri="1aebb7f1-abf7-454e-8e70-cad711fe9786"/>
  </ds:schemaRefs>
</ds:datastoreItem>
</file>

<file path=customXml/itemProps2.xml><?xml version="1.0" encoding="utf-8"?>
<ds:datastoreItem xmlns:ds="http://schemas.openxmlformats.org/officeDocument/2006/customXml" ds:itemID="{FD22FB1C-F7B9-45D4-B33C-D16AF17C4F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bf8cbf-9fb9-446f-aad5-14b26f14888d"/>
    <ds:schemaRef ds:uri="1aebb7f1-abf7-454e-8e70-cad711fe97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2376C7-7CC2-4E19-9212-96B2E23027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53379</TotalTime>
  <Words>412</Words>
  <Application>Microsoft Office PowerPoint</Application>
  <PresentationFormat>Widescreen</PresentationFormat>
  <Paragraphs>108</Paragraphs>
  <Slides>14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Söhne</vt:lpstr>
      <vt:lpstr>Söhne Leicht</vt:lpstr>
      <vt:lpstr>Brown</vt:lpstr>
      <vt:lpstr>Beige</vt:lpstr>
      <vt:lpstr>White</vt:lpstr>
      <vt:lpstr>Green</vt:lpstr>
      <vt:lpstr>Onboarding May 2022</vt:lpstr>
      <vt:lpstr>PowerPoint Presentation</vt:lpstr>
      <vt:lpstr>Account setup</vt:lpstr>
      <vt:lpstr>User Management</vt:lpstr>
      <vt:lpstr>Text &amp; Report form</vt:lpstr>
      <vt:lpstr>Reporting channels</vt:lpstr>
      <vt:lpstr>Branding &amp; Design</vt:lpstr>
      <vt:lpstr>Case Management</vt:lpstr>
      <vt:lpstr>Case management</vt:lpstr>
      <vt:lpstr>USER CONTROLLED ACCESS</vt:lpstr>
      <vt:lpstr>Policy &amp; Processes</vt:lpstr>
      <vt:lpstr>Communication</vt:lpstr>
      <vt:lpstr>INTAKE MANAGEMENT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Linnea Kliv</dc:creator>
  <cp:lastModifiedBy>Amanda Stockfish</cp:lastModifiedBy>
  <cp:revision>145</cp:revision>
  <dcterms:created xsi:type="dcterms:W3CDTF">2021-03-31T08:52:25Z</dcterms:created>
  <dcterms:modified xsi:type="dcterms:W3CDTF">2022-09-05T06:32:38Z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0x010100CCA10DA0F0DA4540AE0A1B6AB4DE929E</vt:lpwstr>
  </property>
  <property fmtid="{D5CDD505-2E9C-101B-9397-08002B2CF9AE}" pid="3" name="MediaServiceImageTags">
    <vt:lpwstr/>
  </property>
</Properties>
</file>